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6858000" cx="12192000"/>
  <p:notesSz cx="6858000" cy="9144000"/>
  <p:embeddedFontLst>
    <p:embeddedFont>
      <p:font typeface="Roboto"/>
      <p:regular r:id="rId20"/>
      <p:bold r:id="rId21"/>
      <p:italic r:id="rId22"/>
      <p:boldItalic r:id="rId23"/>
    </p:embeddedFont>
    <p:embeddedFont>
      <p:font typeface="Nunito"/>
      <p:regular r:id="rId24"/>
      <p:bold r:id="rId25"/>
      <p:italic r:id="rId26"/>
      <p:boldItalic r:id="rId27"/>
    </p:embeddedFont>
    <p:embeddedFont>
      <p:font typeface="Arial Narrow"/>
      <p:regular r:id="rId28"/>
      <p:bold r:id="rId29"/>
      <p:italic r:id="rId30"/>
      <p:boldItalic r:id="rId31"/>
    </p:embeddedFont>
    <p:embeddedFont>
      <p:font typeface="Century Gothic"/>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6" roundtripDataSignature="AMtx7miDBnHQqqzXIKejXso/oR8PZo24/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Nunito-regular.fntdata"/><Relationship Id="rId23"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Nunito-italic.fntdata"/><Relationship Id="rId25" Type="http://schemas.openxmlformats.org/officeDocument/2006/relationships/font" Target="fonts/Nunito-bold.fntdata"/><Relationship Id="rId28" Type="http://schemas.openxmlformats.org/officeDocument/2006/relationships/font" Target="fonts/ArialNarrow-regular.fntdata"/><Relationship Id="rId27" Type="http://schemas.openxmlformats.org/officeDocument/2006/relationships/font" Target="fonts/Nunito-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ArialNarrow-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ArialNarrow-boldItalic.fntdata"/><Relationship Id="rId30" Type="http://schemas.openxmlformats.org/officeDocument/2006/relationships/font" Target="fonts/ArialNarrow-italic.fntdata"/><Relationship Id="rId11" Type="http://schemas.openxmlformats.org/officeDocument/2006/relationships/slide" Target="slides/slide7.xml"/><Relationship Id="rId33" Type="http://schemas.openxmlformats.org/officeDocument/2006/relationships/font" Target="fonts/CenturyGothic-bold.fntdata"/><Relationship Id="rId10" Type="http://schemas.openxmlformats.org/officeDocument/2006/relationships/slide" Target="slides/slide6.xml"/><Relationship Id="rId32" Type="http://schemas.openxmlformats.org/officeDocument/2006/relationships/font" Target="fonts/CenturyGothic-regular.fntdata"/><Relationship Id="rId13" Type="http://schemas.openxmlformats.org/officeDocument/2006/relationships/slide" Target="slides/slide9.xml"/><Relationship Id="rId35" Type="http://schemas.openxmlformats.org/officeDocument/2006/relationships/font" Target="fonts/CenturyGothic-boldItalic.fntdata"/><Relationship Id="rId12" Type="http://schemas.openxmlformats.org/officeDocument/2006/relationships/slide" Target="slides/slide8.xml"/><Relationship Id="rId34" Type="http://schemas.openxmlformats.org/officeDocument/2006/relationships/font" Target="fonts/CenturyGothic-italic.fntdata"/><Relationship Id="rId15" Type="http://schemas.openxmlformats.org/officeDocument/2006/relationships/slide" Target="slides/slide11.xml"/><Relationship Id="rId14" Type="http://schemas.openxmlformats.org/officeDocument/2006/relationships/slide" Target="slides/slide10.xml"/><Relationship Id="rId36" Type="http://customschemas.google.com/relationships/presentationmetadata" Target="meta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f3aadb1d1b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0" name="Google Shape;200;g2f3aadb1d1b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f3aadb1d1b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2" name="Google Shape;212;g2f3aadb1d1b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f444f6ecf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f444f6ecf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f3aadb1d1b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0" name="Google Shape;230;g2f3aadb1d1b_0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eecc07110f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4" name="Google Shape;244;g2eecc07110f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eecc07110f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3" name="Google Shape;253;g2eecc07110f_0_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2" name="Google Shape;9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6" name="Google Shape;10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eecc07110f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5" name="Google Shape;135;g2eecc07110f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7a154bbe43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5" name="Google Shape;145;g27a154bbe43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eecc07110f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6" name="Google Shape;156;g2eecc07110f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7a13ad5229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6" name="Google Shape;166;g27a13ad5229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1c16eb8c6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7" name="Google Shape;177;g21c16eb8c6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7fb2c89577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8" name="Google Shape;188;g27fb2c89577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1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1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1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1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6"/>
          <p:cNvSpPr/>
          <p:nvPr>
            <p:ph idx="2" type="pic"/>
          </p:nvPr>
        </p:nvSpPr>
        <p:spPr>
          <a:xfrm>
            <a:off x="5183188" y="987425"/>
            <a:ext cx="6172200" cy="4873625"/>
          </a:xfrm>
          <a:prstGeom prst="rect">
            <a:avLst/>
          </a:prstGeom>
          <a:noFill/>
          <a:ln>
            <a:noFill/>
          </a:ln>
        </p:spPr>
      </p:sp>
      <p:sp>
        <p:nvSpPr>
          <p:cNvPr id="64" name="Google Shape;64;p1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jpg"/><Relationship Id="rId4" Type="http://schemas.openxmlformats.org/officeDocument/2006/relationships/image" Target="../media/image6.jpg"/><Relationship Id="rId5" Type="http://schemas.openxmlformats.org/officeDocument/2006/relationships/image" Target="../media/image1.png"/><Relationship Id="rId6" Type="http://schemas.openxmlformats.org/officeDocument/2006/relationships/image" Target="../media/image12.png"/><Relationship Id="rId7" Type="http://schemas.openxmlformats.org/officeDocument/2006/relationships/image" Target="../media/image16.png"/><Relationship Id="rId8" Type="http://schemas.openxmlformats.org/officeDocument/2006/relationships/hyperlink" Target="https://tinyurl.com/PASS-Wk5-question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jpg"/><Relationship Id="rId4" Type="http://schemas.openxmlformats.org/officeDocument/2006/relationships/image" Target="../media/image6.jpg"/><Relationship Id="rId5" Type="http://schemas.openxmlformats.org/officeDocument/2006/relationships/image" Target="../media/image1.png"/><Relationship Id="rId6" Type="http://schemas.openxmlformats.org/officeDocument/2006/relationships/image" Target="../media/image12.png"/><Relationship Id="rId7" Type="http://schemas.openxmlformats.org/officeDocument/2006/relationships/image" Target="../media/image15.png"/><Relationship Id="rId8" Type="http://schemas.openxmlformats.org/officeDocument/2006/relationships/hyperlink" Target="https://tinyurl.com/PASS-Wk5-question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jpg"/><Relationship Id="rId4" Type="http://schemas.openxmlformats.org/officeDocument/2006/relationships/image" Target="../media/image6.jpg"/><Relationship Id="rId10" Type="http://schemas.openxmlformats.org/officeDocument/2006/relationships/image" Target="../media/image10.png"/><Relationship Id="rId9" Type="http://schemas.openxmlformats.org/officeDocument/2006/relationships/image" Target="../media/image20.png"/><Relationship Id="rId5" Type="http://schemas.openxmlformats.org/officeDocument/2006/relationships/image" Target="../media/image1.png"/><Relationship Id="rId6" Type="http://schemas.openxmlformats.org/officeDocument/2006/relationships/hyperlink" Target="mailto:harry.wang1@monash.edu" TargetMode="External"/><Relationship Id="rId7" Type="http://schemas.openxmlformats.org/officeDocument/2006/relationships/hyperlink" Target="https://tinyurl.com/FIT9136-PASS" TargetMode="External"/><Relationship Id="rId8"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image" Target="../media/image6.jpg"/><Relationship Id="rId10" Type="http://schemas.openxmlformats.org/officeDocument/2006/relationships/image" Target="../media/image10.png"/><Relationship Id="rId9" Type="http://schemas.openxmlformats.org/officeDocument/2006/relationships/image" Target="../media/image20.png"/><Relationship Id="rId5" Type="http://schemas.openxmlformats.org/officeDocument/2006/relationships/image" Target="../media/image1.png"/><Relationship Id="rId6" Type="http://schemas.openxmlformats.org/officeDocument/2006/relationships/hyperlink" Target="mailto:harry.wang1@monash.edu" TargetMode="External"/><Relationship Id="rId7" Type="http://schemas.openxmlformats.org/officeDocument/2006/relationships/hyperlink" Target="https://tinyurl.com/FIT9136-PASS" TargetMode="External"/><Relationship Id="rId8"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jpg"/><Relationship Id="rId4" Type="http://schemas.openxmlformats.org/officeDocument/2006/relationships/image" Target="../media/image1.png"/><Relationship Id="rId5" Type="http://schemas.openxmlformats.org/officeDocument/2006/relationships/hyperlink" Target="https://tinyurl.com/PASS-Wk5-question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image" Target="../media/image6.jpg"/><Relationship Id="rId5" Type="http://schemas.openxmlformats.org/officeDocument/2006/relationships/image" Target="../media/image1.png"/><Relationship Id="rId6" Type="http://schemas.openxmlformats.org/officeDocument/2006/relationships/image" Target="../media/image4.png"/><Relationship Id="rId7" Type="http://schemas.openxmlformats.org/officeDocument/2006/relationships/hyperlink" Target="https://tinyurl.com/PASS-Wk5-question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g"/><Relationship Id="rId4" Type="http://schemas.openxmlformats.org/officeDocument/2006/relationships/image" Target="../media/image6.jpg"/><Relationship Id="rId5" Type="http://schemas.openxmlformats.org/officeDocument/2006/relationships/image" Target="../media/image1.png"/><Relationship Id="rId6" Type="http://schemas.openxmlformats.org/officeDocument/2006/relationships/image" Target="../media/image8.png"/><Relationship Id="rId7" Type="http://schemas.openxmlformats.org/officeDocument/2006/relationships/hyperlink" Target="https://tinyurl.com/PASS-Wk5-questions" TargetMode="External"/><Relationship Id="rId8" Type="http://schemas.openxmlformats.org/officeDocument/2006/relationships/hyperlink" Target="https://tinyurl.com/FIT9136-PAS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jpg"/><Relationship Id="rId4" Type="http://schemas.openxmlformats.org/officeDocument/2006/relationships/image" Target="../media/image6.jp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hyperlink" Target="https://tinyurl.com/PASS-Wk5-question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jpg"/><Relationship Id="rId4" Type="http://schemas.openxmlformats.org/officeDocument/2006/relationships/image" Target="../media/image6.jpg"/><Relationship Id="rId5" Type="http://schemas.openxmlformats.org/officeDocument/2006/relationships/image" Target="../media/image1.png"/><Relationship Id="rId6" Type="http://schemas.openxmlformats.org/officeDocument/2006/relationships/image" Target="../media/image11.png"/><Relationship Id="rId7" Type="http://schemas.openxmlformats.org/officeDocument/2006/relationships/hyperlink" Target="https://tinyurl.com/PASS-Wk5-question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jpg"/><Relationship Id="rId4" Type="http://schemas.openxmlformats.org/officeDocument/2006/relationships/image" Target="../media/image6.jpg"/><Relationship Id="rId5" Type="http://schemas.openxmlformats.org/officeDocument/2006/relationships/image" Target="../media/image1.png"/><Relationship Id="rId6" Type="http://schemas.openxmlformats.org/officeDocument/2006/relationships/image" Target="../media/image14.png"/><Relationship Id="rId7" Type="http://schemas.openxmlformats.org/officeDocument/2006/relationships/hyperlink" Target="https://tinyurl.com/PASS-Wk5-questions" TargetMode="External"/><Relationship Id="rId8" Type="http://schemas.openxmlformats.org/officeDocument/2006/relationships/hyperlink" Target="https://tinyurl.com/FIT9136-PAS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jpg"/><Relationship Id="rId4" Type="http://schemas.openxmlformats.org/officeDocument/2006/relationships/image" Target="../media/image6.jpg"/><Relationship Id="rId5" Type="http://schemas.openxmlformats.org/officeDocument/2006/relationships/image" Target="../media/image1.png"/><Relationship Id="rId6" Type="http://schemas.openxmlformats.org/officeDocument/2006/relationships/image" Target="../media/image12.png"/><Relationship Id="rId7" Type="http://schemas.openxmlformats.org/officeDocument/2006/relationships/image" Target="../media/image19.png"/><Relationship Id="rId8" Type="http://schemas.openxmlformats.org/officeDocument/2006/relationships/hyperlink" Target="https://tinyurl.com/PASS-Wk5-question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 name="Shape 83"/>
        <p:cNvGrpSpPr/>
        <p:nvPr/>
      </p:nvGrpSpPr>
      <p:grpSpPr>
        <a:xfrm>
          <a:off x="0" y="0"/>
          <a:ext cx="0" cy="0"/>
          <a:chOff x="0" y="0"/>
          <a:chExt cx="0" cy="0"/>
        </a:xfrm>
      </p:grpSpPr>
      <p:sp>
        <p:nvSpPr>
          <p:cNvPr id="84" name="Google Shape;84;p1"/>
          <p:cNvSpPr txBox="1"/>
          <p:nvPr/>
        </p:nvSpPr>
        <p:spPr>
          <a:xfrm>
            <a:off x="455299" y="2865678"/>
            <a:ext cx="6620700" cy="118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0"/>
              <a:buFont typeface="Arial"/>
              <a:buNone/>
            </a:pPr>
            <a:r>
              <a:rPr b="1" i="0" lang="en-AU" sz="2400" u="none" cap="none" strike="noStrike">
                <a:solidFill>
                  <a:schemeClr val="dk1"/>
                </a:solidFill>
                <a:latin typeface="Century Gothic"/>
                <a:ea typeface="Century Gothic"/>
                <a:cs typeface="Century Gothic"/>
                <a:sym typeface="Century Gothic"/>
              </a:rPr>
              <a:t>Introduction to </a:t>
            </a:r>
            <a:r>
              <a:rPr b="1" lang="en-AU" sz="2400">
                <a:solidFill>
                  <a:schemeClr val="dk1"/>
                </a:solidFill>
                <a:latin typeface="Century Gothic"/>
                <a:ea typeface="Century Gothic"/>
                <a:cs typeface="Century Gothic"/>
                <a:sym typeface="Century Gothic"/>
              </a:rPr>
              <a:t>Data Structure &amp; Collective Data Types</a:t>
            </a:r>
            <a:endParaRPr b="0" i="0" sz="2800" u="none" cap="none" strike="noStrike">
              <a:solidFill>
                <a:srgbClr val="000000"/>
              </a:solidFill>
              <a:latin typeface="Arial Narrow"/>
              <a:ea typeface="Arial Narrow"/>
              <a:cs typeface="Arial Narrow"/>
              <a:sym typeface="Arial Narrow"/>
            </a:endParaRPr>
          </a:p>
        </p:txBody>
      </p:sp>
      <p:sp>
        <p:nvSpPr>
          <p:cNvPr id="85" name="Google Shape;85;p1"/>
          <p:cNvSpPr txBox="1"/>
          <p:nvPr/>
        </p:nvSpPr>
        <p:spPr>
          <a:xfrm>
            <a:off x="370485" y="4463086"/>
            <a:ext cx="5649300" cy="409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2000"/>
              <a:buFont typeface="Arial"/>
              <a:buNone/>
            </a:pPr>
            <a:r>
              <a:rPr lang="en-AU" sz="2000">
                <a:latin typeface="Arial Narrow"/>
                <a:ea typeface="Arial Narrow"/>
                <a:cs typeface="Arial Narrow"/>
                <a:sym typeface="Arial Narrow"/>
              </a:rPr>
              <a:t>19</a:t>
            </a:r>
            <a:r>
              <a:rPr b="0" baseline="30000" i="0" lang="en-AU" sz="2000" u="none" cap="none" strike="noStrike">
                <a:solidFill>
                  <a:srgbClr val="000000"/>
                </a:solidFill>
                <a:latin typeface="Arial Narrow"/>
                <a:ea typeface="Arial Narrow"/>
                <a:cs typeface="Arial Narrow"/>
                <a:sym typeface="Arial Narrow"/>
              </a:rPr>
              <a:t>th</a:t>
            </a:r>
            <a:r>
              <a:rPr b="0" i="0" lang="en-AU" sz="2000" u="none" cap="none" strike="noStrike">
                <a:solidFill>
                  <a:srgbClr val="000000"/>
                </a:solidFill>
                <a:latin typeface="Arial Narrow"/>
                <a:ea typeface="Arial Narrow"/>
                <a:cs typeface="Arial Narrow"/>
                <a:sym typeface="Arial Narrow"/>
              </a:rPr>
              <a:t> Aug 2024</a:t>
            </a:r>
            <a:endParaRPr b="0" i="0" sz="2000" u="none" cap="none" strike="noStrike">
              <a:solidFill>
                <a:srgbClr val="000000"/>
              </a:solidFill>
              <a:latin typeface="Arial Narrow"/>
              <a:ea typeface="Arial Narrow"/>
              <a:cs typeface="Arial Narrow"/>
              <a:sym typeface="Arial Narrow"/>
            </a:endParaRPr>
          </a:p>
        </p:txBody>
      </p:sp>
      <p:sp>
        <p:nvSpPr>
          <p:cNvPr id="86" name="Google Shape;86;p1"/>
          <p:cNvSpPr txBox="1"/>
          <p:nvPr/>
        </p:nvSpPr>
        <p:spPr>
          <a:xfrm>
            <a:off x="370183" y="2024471"/>
            <a:ext cx="6012600" cy="1180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6CAB"/>
              </a:buClr>
              <a:buSzPts val="4500"/>
              <a:buFont typeface="Arial"/>
              <a:buNone/>
            </a:pPr>
            <a:r>
              <a:rPr b="1" i="0" lang="en-AU" sz="4500" u="none" cap="none" strike="noStrike">
                <a:solidFill>
                  <a:srgbClr val="006CAB"/>
                </a:solidFill>
                <a:latin typeface="Arial Narrow"/>
                <a:ea typeface="Arial Narrow"/>
                <a:cs typeface="Arial Narrow"/>
                <a:sym typeface="Arial Narrow"/>
              </a:rPr>
              <a:t>FIT9136 PASS WEEK </a:t>
            </a:r>
            <a:r>
              <a:rPr b="1" lang="en-AU" sz="4500">
                <a:solidFill>
                  <a:srgbClr val="006CAB"/>
                </a:solidFill>
                <a:latin typeface="Arial Narrow"/>
                <a:ea typeface="Arial Narrow"/>
                <a:cs typeface="Arial Narrow"/>
                <a:sym typeface="Arial Narrow"/>
              </a:rPr>
              <a:t>5</a:t>
            </a:r>
            <a:endParaRPr b="1" i="0" sz="4500" u="none" cap="none" strike="noStrike">
              <a:solidFill>
                <a:srgbClr val="006CAB"/>
              </a:solidFill>
              <a:latin typeface="Arial Narrow"/>
              <a:ea typeface="Arial Narrow"/>
              <a:cs typeface="Arial Narrow"/>
              <a:sym typeface="Arial Narrow"/>
            </a:endParaRPr>
          </a:p>
        </p:txBody>
      </p:sp>
      <p:sp>
        <p:nvSpPr>
          <p:cNvPr id="87" name="Google Shape;87;p1"/>
          <p:cNvSpPr txBox="1"/>
          <p:nvPr/>
        </p:nvSpPr>
        <p:spPr>
          <a:xfrm>
            <a:off x="370183" y="4909579"/>
            <a:ext cx="5649600" cy="76660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2000"/>
              <a:buFont typeface="Arial"/>
              <a:buNone/>
            </a:pPr>
            <a:r>
              <a:rPr b="0" i="0" lang="en-AU" sz="2000" u="none" cap="none" strike="noStrike">
                <a:solidFill>
                  <a:srgbClr val="000000"/>
                </a:solidFill>
                <a:latin typeface="Arial Narrow"/>
                <a:ea typeface="Arial Narrow"/>
                <a:cs typeface="Arial Narrow"/>
                <a:sym typeface="Arial Narrow"/>
              </a:rPr>
              <a:t>CL_33 Innovation Walk, Room C107 / Online</a:t>
            </a:r>
            <a:endParaRPr b="0" i="0" sz="2000" u="none" cap="none" strike="noStrike">
              <a:solidFill>
                <a:srgbClr val="000000"/>
              </a:solidFill>
              <a:latin typeface="Arial Narrow"/>
              <a:ea typeface="Arial Narrow"/>
              <a:cs typeface="Arial Narrow"/>
              <a:sym typeface="Arial Narrow"/>
            </a:endParaRPr>
          </a:p>
        </p:txBody>
      </p:sp>
      <p:pic>
        <p:nvPicPr>
          <p:cNvPr id="88" name="Google Shape;88;p1"/>
          <p:cNvPicPr preferRelativeResize="0"/>
          <p:nvPr/>
        </p:nvPicPr>
        <p:blipFill rotWithShape="1">
          <a:blip r:embed="rId3">
            <a:alphaModFix/>
          </a:blip>
          <a:srcRect b="0" l="0" r="0" t="0"/>
          <a:stretch/>
        </p:blipFill>
        <p:spPr>
          <a:xfrm>
            <a:off x="8610395" y="0"/>
            <a:ext cx="2933424" cy="6857999"/>
          </a:xfrm>
          <a:prstGeom prst="rect">
            <a:avLst/>
          </a:prstGeom>
          <a:noFill/>
          <a:ln>
            <a:noFill/>
          </a:ln>
        </p:spPr>
      </p:pic>
      <p:pic>
        <p:nvPicPr>
          <p:cNvPr id="89" name="Google Shape;89;p1"/>
          <p:cNvPicPr preferRelativeResize="0"/>
          <p:nvPr/>
        </p:nvPicPr>
        <p:blipFill rotWithShape="1">
          <a:blip r:embed="rId4">
            <a:alphaModFix/>
          </a:blip>
          <a:srcRect b="0" l="0" r="0" t="0"/>
          <a:stretch/>
        </p:blipFill>
        <p:spPr>
          <a:xfrm>
            <a:off x="469903" y="427056"/>
            <a:ext cx="2330175" cy="67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1" name="Shape 201"/>
        <p:cNvGrpSpPr/>
        <p:nvPr/>
      </p:nvGrpSpPr>
      <p:grpSpPr>
        <a:xfrm>
          <a:off x="0" y="0"/>
          <a:ext cx="0" cy="0"/>
          <a:chOff x="0" y="0"/>
          <a:chExt cx="0" cy="0"/>
        </a:xfrm>
      </p:grpSpPr>
      <p:pic>
        <p:nvPicPr>
          <p:cNvPr id="202" name="Google Shape;202;g2f3aadb1d1b_0_26"/>
          <p:cNvPicPr preferRelativeResize="0"/>
          <p:nvPr/>
        </p:nvPicPr>
        <p:blipFill rotWithShape="1">
          <a:blip r:embed="rId4">
            <a:alphaModFix/>
          </a:blip>
          <a:srcRect b="44137" l="0" r="0" t="44136"/>
          <a:stretch/>
        </p:blipFill>
        <p:spPr>
          <a:xfrm>
            <a:off x="0" y="5962650"/>
            <a:ext cx="12192000" cy="895351"/>
          </a:xfrm>
          <a:prstGeom prst="rect">
            <a:avLst/>
          </a:prstGeom>
          <a:noFill/>
          <a:ln>
            <a:noFill/>
          </a:ln>
        </p:spPr>
      </p:pic>
      <p:sp>
        <p:nvSpPr>
          <p:cNvPr id="203" name="Google Shape;203;g2f3aadb1d1b_0_26"/>
          <p:cNvSpPr txBox="1"/>
          <p:nvPr/>
        </p:nvSpPr>
        <p:spPr>
          <a:xfrm>
            <a:off x="306050" y="326300"/>
            <a:ext cx="10573500" cy="737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200"/>
              <a:buFont typeface="Arial"/>
              <a:buNone/>
            </a:pPr>
            <a:r>
              <a:rPr b="1" i="0" lang="en-AU" sz="4200" u="none" cap="none" strike="noStrike">
                <a:solidFill>
                  <a:schemeClr val="dk1"/>
                </a:solidFill>
                <a:latin typeface="Arial Narrow"/>
                <a:ea typeface="Arial Narrow"/>
                <a:cs typeface="Arial Narrow"/>
                <a:sym typeface="Arial Narrow"/>
              </a:rPr>
              <a:t>Revision 2 - </a:t>
            </a:r>
            <a:r>
              <a:rPr b="1" lang="en-AU" sz="4200">
                <a:solidFill>
                  <a:schemeClr val="dk1"/>
                </a:solidFill>
                <a:latin typeface="Arial Narrow"/>
                <a:ea typeface="Arial Narrow"/>
                <a:cs typeface="Arial Narrow"/>
                <a:sym typeface="Arial Narrow"/>
              </a:rPr>
              <a:t>S</a:t>
            </a:r>
            <a:r>
              <a:rPr b="1" i="0" lang="en-AU" sz="4200" u="none" cap="none" strike="noStrike">
                <a:solidFill>
                  <a:schemeClr val="dk1"/>
                </a:solidFill>
                <a:latin typeface="Arial Narrow"/>
                <a:ea typeface="Arial Narrow"/>
                <a:cs typeface="Arial Narrow"/>
                <a:sym typeface="Arial Narrow"/>
              </a:rPr>
              <a:t>olution (Restock</a:t>
            </a:r>
            <a:r>
              <a:rPr b="1" lang="en-AU" sz="4200">
                <a:solidFill>
                  <a:schemeClr val="dk1"/>
                </a:solidFill>
                <a:latin typeface="Arial Narrow"/>
                <a:ea typeface="Arial Narrow"/>
                <a:cs typeface="Arial Narrow"/>
                <a:sym typeface="Arial Narrow"/>
              </a:rPr>
              <a:t>ing</a:t>
            </a:r>
            <a:r>
              <a:rPr b="1" i="0" lang="en-AU" sz="4200" u="none" cap="none" strike="noStrike">
                <a:solidFill>
                  <a:schemeClr val="dk1"/>
                </a:solidFill>
                <a:latin typeface="Arial Narrow"/>
                <a:ea typeface="Arial Narrow"/>
                <a:cs typeface="Arial Narrow"/>
                <a:sym typeface="Arial Narrow"/>
              </a:rPr>
              <a:t>)</a:t>
            </a:r>
            <a:endParaRPr b="1" i="0" sz="4200" u="none" cap="none" strike="noStrike">
              <a:solidFill>
                <a:srgbClr val="000000"/>
              </a:solidFill>
              <a:latin typeface="Arial Narrow"/>
              <a:ea typeface="Arial Narrow"/>
              <a:cs typeface="Arial Narrow"/>
              <a:sym typeface="Arial Narrow"/>
            </a:endParaRPr>
          </a:p>
        </p:txBody>
      </p:sp>
      <p:pic>
        <p:nvPicPr>
          <p:cNvPr id="204" name="Google Shape;204;g2f3aadb1d1b_0_26"/>
          <p:cNvPicPr preferRelativeResize="0"/>
          <p:nvPr/>
        </p:nvPicPr>
        <p:blipFill rotWithShape="1">
          <a:blip r:embed="rId5">
            <a:alphaModFix/>
          </a:blip>
          <a:srcRect b="0" l="0" r="0" t="0"/>
          <a:stretch/>
        </p:blipFill>
        <p:spPr>
          <a:xfrm>
            <a:off x="306059" y="6304100"/>
            <a:ext cx="1247824" cy="363075"/>
          </a:xfrm>
          <a:prstGeom prst="rect">
            <a:avLst/>
          </a:prstGeom>
          <a:noFill/>
          <a:ln>
            <a:noFill/>
          </a:ln>
        </p:spPr>
      </p:pic>
      <p:sp>
        <p:nvSpPr>
          <p:cNvPr id="205" name="Google Shape;205;g2f3aadb1d1b_0_26"/>
          <p:cNvSpPr txBox="1"/>
          <p:nvPr/>
        </p:nvSpPr>
        <p:spPr>
          <a:xfrm>
            <a:off x="415325" y="1002875"/>
            <a:ext cx="5916000" cy="121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AU" sz="1500">
                <a:solidFill>
                  <a:srgbClr val="0E0E0E"/>
                </a:solidFill>
              </a:rPr>
              <a:t>You are tasked with creating an </a:t>
            </a:r>
            <a:r>
              <a:rPr lang="en-AU" sz="1500">
                <a:solidFill>
                  <a:srgbClr val="0E0E0E"/>
                </a:solidFill>
                <a:highlight>
                  <a:srgbClr val="FF9900"/>
                </a:highlight>
              </a:rPr>
              <a:t>inventory management system</a:t>
            </a:r>
            <a:r>
              <a:rPr lang="en-AU" sz="1500">
                <a:solidFill>
                  <a:srgbClr val="0E0E0E"/>
                </a:solidFill>
              </a:rPr>
              <a:t> for a small electronics store. The store sells various items like laptops, phones, and accessories. The store needs a system to </a:t>
            </a:r>
            <a:r>
              <a:rPr lang="en-AU" sz="1500">
                <a:solidFill>
                  <a:srgbClr val="0E0E0E"/>
                </a:solidFill>
                <a:highlight>
                  <a:srgbClr val="FF9900"/>
                </a:highlight>
              </a:rPr>
              <a:t>keep track of inventory levels</a:t>
            </a:r>
            <a:r>
              <a:rPr lang="en-AU" sz="1500">
                <a:solidFill>
                  <a:srgbClr val="0E0E0E"/>
                </a:solidFill>
              </a:rPr>
              <a:t>, </a:t>
            </a:r>
            <a:r>
              <a:rPr lang="en-AU" sz="1500">
                <a:solidFill>
                  <a:srgbClr val="0E0E0E"/>
                </a:solidFill>
                <a:highlight>
                  <a:srgbClr val="FF9900"/>
                </a:highlight>
              </a:rPr>
              <a:t>manage sales</a:t>
            </a:r>
            <a:r>
              <a:rPr lang="en-AU" sz="1500">
                <a:solidFill>
                  <a:srgbClr val="0E0E0E"/>
                </a:solidFill>
              </a:rPr>
              <a:t>, and </a:t>
            </a:r>
            <a:r>
              <a:rPr lang="en-AU" sz="1500">
                <a:solidFill>
                  <a:srgbClr val="0E0E0E"/>
                </a:solidFill>
                <a:highlight>
                  <a:srgbClr val="FF9900"/>
                </a:highlight>
              </a:rPr>
              <a:t>restock items</a:t>
            </a:r>
            <a:r>
              <a:rPr lang="en-AU" sz="1500">
                <a:solidFill>
                  <a:srgbClr val="0E0E0E"/>
                </a:solidFill>
              </a:rPr>
              <a:t> when needed.</a:t>
            </a:r>
            <a:endParaRPr/>
          </a:p>
        </p:txBody>
      </p:sp>
      <p:sp>
        <p:nvSpPr>
          <p:cNvPr id="206" name="Google Shape;206;g2f3aadb1d1b_0_26"/>
          <p:cNvSpPr txBox="1"/>
          <p:nvPr/>
        </p:nvSpPr>
        <p:spPr>
          <a:xfrm>
            <a:off x="415325" y="2370425"/>
            <a:ext cx="5713200" cy="9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AU" sz="1500">
                <a:solidFill>
                  <a:srgbClr val="0E0E0E"/>
                </a:solidFill>
              </a:rPr>
              <a:t>Restock Items</a:t>
            </a:r>
            <a:r>
              <a:rPr lang="en-AU" sz="1500">
                <a:solidFill>
                  <a:srgbClr val="0E0E0E"/>
                </a:solidFill>
              </a:rPr>
              <a:t>: Implement a function that automatically </a:t>
            </a:r>
            <a:r>
              <a:rPr lang="en-AU" sz="1500">
                <a:solidFill>
                  <a:srgbClr val="0E0E0E"/>
                </a:solidFill>
                <a:highlight>
                  <a:srgbClr val="FF9900"/>
                </a:highlight>
              </a:rPr>
              <a:t>restocks items</a:t>
            </a:r>
            <a:r>
              <a:rPr lang="en-AU" sz="1500">
                <a:solidFill>
                  <a:srgbClr val="0E0E0E"/>
                </a:solidFill>
              </a:rPr>
              <a:t> when the </a:t>
            </a:r>
            <a:r>
              <a:rPr lang="en-AU" sz="1500">
                <a:solidFill>
                  <a:srgbClr val="0E0E0E"/>
                </a:solidFill>
                <a:highlight>
                  <a:srgbClr val="FF9900"/>
                </a:highlight>
              </a:rPr>
              <a:t>stock quantity falls below the restock threshold (10 units).</a:t>
            </a:r>
            <a:endParaRPr/>
          </a:p>
        </p:txBody>
      </p:sp>
      <p:pic>
        <p:nvPicPr>
          <p:cNvPr id="207" name="Google Shape;207;g2f3aadb1d1b_0_26"/>
          <p:cNvPicPr preferRelativeResize="0"/>
          <p:nvPr/>
        </p:nvPicPr>
        <p:blipFill>
          <a:blip r:embed="rId6">
            <a:alphaModFix/>
          </a:blip>
          <a:stretch>
            <a:fillRect/>
          </a:stretch>
        </p:blipFill>
        <p:spPr>
          <a:xfrm>
            <a:off x="498500" y="3506113"/>
            <a:ext cx="5356601" cy="1165300"/>
          </a:xfrm>
          <a:prstGeom prst="rect">
            <a:avLst/>
          </a:prstGeom>
          <a:noFill/>
          <a:ln>
            <a:noFill/>
          </a:ln>
        </p:spPr>
      </p:pic>
      <p:pic>
        <p:nvPicPr>
          <p:cNvPr id="208" name="Google Shape;208;g2f3aadb1d1b_0_26"/>
          <p:cNvPicPr preferRelativeResize="0"/>
          <p:nvPr/>
        </p:nvPicPr>
        <p:blipFill>
          <a:blip r:embed="rId7">
            <a:alphaModFix/>
          </a:blip>
          <a:stretch>
            <a:fillRect/>
          </a:stretch>
        </p:blipFill>
        <p:spPr>
          <a:xfrm>
            <a:off x="6189826" y="1625650"/>
            <a:ext cx="5957250" cy="2340925"/>
          </a:xfrm>
          <a:prstGeom prst="rect">
            <a:avLst/>
          </a:prstGeom>
          <a:noFill/>
          <a:ln>
            <a:noFill/>
          </a:ln>
        </p:spPr>
      </p:pic>
      <p:sp>
        <p:nvSpPr>
          <p:cNvPr id="209" name="Google Shape;209;g2f3aadb1d1b_0_26"/>
          <p:cNvSpPr txBox="1"/>
          <p:nvPr/>
        </p:nvSpPr>
        <p:spPr>
          <a:xfrm>
            <a:off x="6770400" y="0"/>
            <a:ext cx="5421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AU" sz="1700">
                <a:solidFill>
                  <a:schemeClr val="dk1"/>
                </a:solidFill>
                <a:latin typeface="Calibri"/>
                <a:ea typeface="Calibri"/>
                <a:cs typeface="Calibri"/>
                <a:sym typeface="Calibri"/>
              </a:rPr>
              <a:t>Question form: </a:t>
            </a:r>
            <a:r>
              <a:rPr lang="en-AU" sz="1700" u="sng">
                <a:solidFill>
                  <a:schemeClr val="hlink"/>
                </a:solidFill>
                <a:hlinkClick r:id="rId8"/>
              </a:rPr>
              <a:t>https://tinyurl.com/PASS-Wk5-questions</a:t>
            </a:r>
            <a:endParaRPr sz="17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3" name="Shape 213"/>
        <p:cNvGrpSpPr/>
        <p:nvPr/>
      </p:nvGrpSpPr>
      <p:grpSpPr>
        <a:xfrm>
          <a:off x="0" y="0"/>
          <a:ext cx="0" cy="0"/>
          <a:chOff x="0" y="0"/>
          <a:chExt cx="0" cy="0"/>
        </a:xfrm>
      </p:grpSpPr>
      <p:pic>
        <p:nvPicPr>
          <p:cNvPr id="214" name="Google Shape;214;g2f3aadb1d1b_0_40"/>
          <p:cNvPicPr preferRelativeResize="0"/>
          <p:nvPr/>
        </p:nvPicPr>
        <p:blipFill rotWithShape="1">
          <a:blip r:embed="rId4">
            <a:alphaModFix/>
          </a:blip>
          <a:srcRect b="44137" l="0" r="0" t="44136"/>
          <a:stretch/>
        </p:blipFill>
        <p:spPr>
          <a:xfrm>
            <a:off x="0" y="5962650"/>
            <a:ext cx="12192000" cy="895351"/>
          </a:xfrm>
          <a:prstGeom prst="rect">
            <a:avLst/>
          </a:prstGeom>
          <a:noFill/>
          <a:ln>
            <a:noFill/>
          </a:ln>
        </p:spPr>
      </p:pic>
      <p:sp>
        <p:nvSpPr>
          <p:cNvPr id="215" name="Google Shape;215;g2f3aadb1d1b_0_40"/>
          <p:cNvSpPr txBox="1"/>
          <p:nvPr/>
        </p:nvSpPr>
        <p:spPr>
          <a:xfrm>
            <a:off x="306050" y="326300"/>
            <a:ext cx="10573500" cy="737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200"/>
              <a:buFont typeface="Arial"/>
              <a:buNone/>
            </a:pPr>
            <a:r>
              <a:rPr b="1" i="0" lang="en-AU" sz="4200" u="none" cap="none" strike="noStrike">
                <a:solidFill>
                  <a:schemeClr val="dk1"/>
                </a:solidFill>
                <a:latin typeface="Arial Narrow"/>
                <a:ea typeface="Arial Narrow"/>
                <a:cs typeface="Arial Narrow"/>
                <a:sym typeface="Arial Narrow"/>
              </a:rPr>
              <a:t>Revision 2 - </a:t>
            </a:r>
            <a:r>
              <a:rPr b="1" lang="en-AU" sz="4200">
                <a:solidFill>
                  <a:schemeClr val="dk1"/>
                </a:solidFill>
                <a:latin typeface="Arial Narrow"/>
                <a:ea typeface="Arial Narrow"/>
                <a:cs typeface="Arial Narrow"/>
                <a:sym typeface="Arial Narrow"/>
              </a:rPr>
              <a:t>S</a:t>
            </a:r>
            <a:r>
              <a:rPr b="1" i="0" lang="en-AU" sz="4200" u="none" cap="none" strike="noStrike">
                <a:solidFill>
                  <a:schemeClr val="dk1"/>
                </a:solidFill>
                <a:latin typeface="Arial Narrow"/>
                <a:ea typeface="Arial Narrow"/>
                <a:cs typeface="Arial Narrow"/>
                <a:sym typeface="Arial Narrow"/>
              </a:rPr>
              <a:t>olution (</a:t>
            </a:r>
            <a:r>
              <a:rPr b="1" lang="en-AU" sz="4200">
                <a:solidFill>
                  <a:schemeClr val="dk1"/>
                </a:solidFill>
                <a:latin typeface="Arial Narrow"/>
                <a:ea typeface="Arial Narrow"/>
                <a:cs typeface="Arial Narrow"/>
                <a:sym typeface="Arial Narrow"/>
              </a:rPr>
              <a:t>Traversal the dictionary</a:t>
            </a:r>
            <a:r>
              <a:rPr b="1" i="0" lang="en-AU" sz="4200" u="none" cap="none" strike="noStrike">
                <a:solidFill>
                  <a:schemeClr val="dk1"/>
                </a:solidFill>
                <a:latin typeface="Arial Narrow"/>
                <a:ea typeface="Arial Narrow"/>
                <a:cs typeface="Arial Narrow"/>
                <a:sym typeface="Arial Narrow"/>
              </a:rPr>
              <a:t>)</a:t>
            </a:r>
            <a:endParaRPr b="1" i="0" sz="4200" u="none" cap="none" strike="noStrike">
              <a:solidFill>
                <a:srgbClr val="000000"/>
              </a:solidFill>
              <a:latin typeface="Arial Narrow"/>
              <a:ea typeface="Arial Narrow"/>
              <a:cs typeface="Arial Narrow"/>
              <a:sym typeface="Arial Narrow"/>
            </a:endParaRPr>
          </a:p>
        </p:txBody>
      </p:sp>
      <p:pic>
        <p:nvPicPr>
          <p:cNvPr id="216" name="Google Shape;216;g2f3aadb1d1b_0_40"/>
          <p:cNvPicPr preferRelativeResize="0"/>
          <p:nvPr/>
        </p:nvPicPr>
        <p:blipFill rotWithShape="1">
          <a:blip r:embed="rId5">
            <a:alphaModFix/>
          </a:blip>
          <a:srcRect b="0" l="0" r="0" t="0"/>
          <a:stretch/>
        </p:blipFill>
        <p:spPr>
          <a:xfrm>
            <a:off x="306059" y="6304100"/>
            <a:ext cx="1247824" cy="363075"/>
          </a:xfrm>
          <a:prstGeom prst="rect">
            <a:avLst/>
          </a:prstGeom>
          <a:noFill/>
          <a:ln>
            <a:noFill/>
          </a:ln>
        </p:spPr>
      </p:pic>
      <p:sp>
        <p:nvSpPr>
          <p:cNvPr id="217" name="Google Shape;217;g2f3aadb1d1b_0_40"/>
          <p:cNvSpPr txBox="1"/>
          <p:nvPr/>
        </p:nvSpPr>
        <p:spPr>
          <a:xfrm>
            <a:off x="415325" y="1002875"/>
            <a:ext cx="5916000" cy="121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AU" sz="1500">
                <a:solidFill>
                  <a:srgbClr val="0E0E0E"/>
                </a:solidFill>
              </a:rPr>
              <a:t>You are tasked with creating an </a:t>
            </a:r>
            <a:r>
              <a:rPr lang="en-AU" sz="1500">
                <a:solidFill>
                  <a:srgbClr val="0E0E0E"/>
                </a:solidFill>
                <a:highlight>
                  <a:srgbClr val="FF9900"/>
                </a:highlight>
              </a:rPr>
              <a:t>inventory management system</a:t>
            </a:r>
            <a:r>
              <a:rPr lang="en-AU" sz="1500">
                <a:solidFill>
                  <a:srgbClr val="0E0E0E"/>
                </a:solidFill>
              </a:rPr>
              <a:t> for a small electronics store. The store sells various items like laptops, phones, and accessories. The store needs a system to </a:t>
            </a:r>
            <a:r>
              <a:rPr lang="en-AU" sz="1500">
                <a:solidFill>
                  <a:srgbClr val="0E0E0E"/>
                </a:solidFill>
                <a:highlight>
                  <a:srgbClr val="FF9900"/>
                </a:highlight>
              </a:rPr>
              <a:t>keep track of inventory levels</a:t>
            </a:r>
            <a:r>
              <a:rPr lang="en-AU" sz="1500">
                <a:solidFill>
                  <a:srgbClr val="0E0E0E"/>
                </a:solidFill>
              </a:rPr>
              <a:t>, </a:t>
            </a:r>
            <a:r>
              <a:rPr lang="en-AU" sz="1500">
                <a:solidFill>
                  <a:srgbClr val="0E0E0E"/>
                </a:solidFill>
                <a:highlight>
                  <a:srgbClr val="FF9900"/>
                </a:highlight>
              </a:rPr>
              <a:t>manage sales</a:t>
            </a:r>
            <a:r>
              <a:rPr lang="en-AU" sz="1500">
                <a:solidFill>
                  <a:srgbClr val="0E0E0E"/>
                </a:solidFill>
              </a:rPr>
              <a:t>, and </a:t>
            </a:r>
            <a:r>
              <a:rPr lang="en-AU" sz="1500">
                <a:solidFill>
                  <a:srgbClr val="0E0E0E"/>
                </a:solidFill>
                <a:highlight>
                  <a:srgbClr val="FF9900"/>
                </a:highlight>
              </a:rPr>
              <a:t>restock items</a:t>
            </a:r>
            <a:r>
              <a:rPr lang="en-AU" sz="1500">
                <a:solidFill>
                  <a:srgbClr val="0E0E0E"/>
                </a:solidFill>
              </a:rPr>
              <a:t> when needed.</a:t>
            </a:r>
            <a:endParaRPr/>
          </a:p>
        </p:txBody>
      </p:sp>
      <p:pic>
        <p:nvPicPr>
          <p:cNvPr id="218" name="Google Shape;218;g2f3aadb1d1b_0_40"/>
          <p:cNvPicPr preferRelativeResize="0"/>
          <p:nvPr/>
        </p:nvPicPr>
        <p:blipFill>
          <a:blip r:embed="rId6">
            <a:alphaModFix/>
          </a:blip>
          <a:stretch>
            <a:fillRect/>
          </a:stretch>
        </p:blipFill>
        <p:spPr>
          <a:xfrm>
            <a:off x="498500" y="3506113"/>
            <a:ext cx="5356601" cy="1165300"/>
          </a:xfrm>
          <a:prstGeom prst="rect">
            <a:avLst/>
          </a:prstGeom>
          <a:noFill/>
          <a:ln>
            <a:noFill/>
          </a:ln>
        </p:spPr>
      </p:pic>
      <p:sp>
        <p:nvSpPr>
          <p:cNvPr id="219" name="Google Shape;219;g2f3aadb1d1b_0_40"/>
          <p:cNvSpPr txBox="1"/>
          <p:nvPr/>
        </p:nvSpPr>
        <p:spPr>
          <a:xfrm>
            <a:off x="415325" y="2265525"/>
            <a:ext cx="5711100" cy="9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AU" sz="1500">
                <a:solidFill>
                  <a:srgbClr val="0E0E0E"/>
                </a:solidFill>
              </a:rPr>
              <a:t>View Inventory</a:t>
            </a:r>
            <a:r>
              <a:rPr lang="en-AU" sz="1500">
                <a:solidFill>
                  <a:srgbClr val="0E0E0E"/>
                </a:solidFill>
              </a:rPr>
              <a:t>: Implement a function that </a:t>
            </a:r>
            <a:r>
              <a:rPr lang="en-AU" sz="1500">
                <a:solidFill>
                  <a:srgbClr val="0E0E0E"/>
                </a:solidFill>
                <a:highlight>
                  <a:srgbClr val="FF9900"/>
                </a:highlight>
              </a:rPr>
              <a:t>prints the current inventory </a:t>
            </a:r>
            <a:r>
              <a:rPr lang="en-AU" sz="1500">
                <a:solidFill>
                  <a:srgbClr val="0E0E0E"/>
                </a:solidFill>
              </a:rPr>
              <a:t>in a readable format, showing each item’s </a:t>
            </a:r>
            <a:r>
              <a:rPr lang="en-AU" sz="1500">
                <a:solidFill>
                  <a:srgbClr val="0E0E0E"/>
                </a:solidFill>
                <a:highlight>
                  <a:srgbClr val="FF9900"/>
                </a:highlight>
              </a:rPr>
              <a:t>name, price, stock quantity</a:t>
            </a:r>
            <a:r>
              <a:rPr lang="en-AU" sz="1500">
                <a:solidFill>
                  <a:srgbClr val="0E0E0E"/>
                </a:solidFill>
              </a:rPr>
              <a:t>, and whether it needs to be restocked.</a:t>
            </a:r>
            <a:endParaRPr/>
          </a:p>
        </p:txBody>
      </p:sp>
      <p:pic>
        <p:nvPicPr>
          <p:cNvPr id="220" name="Google Shape;220;g2f3aadb1d1b_0_40"/>
          <p:cNvPicPr preferRelativeResize="0"/>
          <p:nvPr/>
        </p:nvPicPr>
        <p:blipFill>
          <a:blip r:embed="rId7">
            <a:alphaModFix/>
          </a:blip>
          <a:stretch>
            <a:fillRect/>
          </a:stretch>
        </p:blipFill>
        <p:spPr>
          <a:xfrm>
            <a:off x="6159901" y="1575388"/>
            <a:ext cx="6032101" cy="2326772"/>
          </a:xfrm>
          <a:prstGeom prst="rect">
            <a:avLst/>
          </a:prstGeom>
          <a:noFill/>
          <a:ln>
            <a:noFill/>
          </a:ln>
        </p:spPr>
      </p:pic>
      <p:sp>
        <p:nvSpPr>
          <p:cNvPr id="221" name="Google Shape;221;g2f3aadb1d1b_0_40"/>
          <p:cNvSpPr txBox="1"/>
          <p:nvPr/>
        </p:nvSpPr>
        <p:spPr>
          <a:xfrm>
            <a:off x="6770400" y="0"/>
            <a:ext cx="5421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AU" sz="1700">
                <a:solidFill>
                  <a:schemeClr val="dk1"/>
                </a:solidFill>
                <a:latin typeface="Calibri"/>
                <a:ea typeface="Calibri"/>
                <a:cs typeface="Calibri"/>
                <a:sym typeface="Calibri"/>
              </a:rPr>
              <a:t>Question form: </a:t>
            </a:r>
            <a:r>
              <a:rPr lang="en-AU" sz="1700" u="sng">
                <a:solidFill>
                  <a:schemeClr val="hlink"/>
                </a:solidFill>
                <a:hlinkClick r:id="rId8"/>
              </a:rPr>
              <a:t>https://tinyurl.com/PASS-Wk5-questions</a:t>
            </a:r>
            <a:endParaRPr sz="17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2f444f6ecf5_0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AU"/>
              <a:t>Conclusion</a:t>
            </a:r>
            <a:endParaRPr/>
          </a:p>
        </p:txBody>
      </p:sp>
      <p:sp>
        <p:nvSpPr>
          <p:cNvPr id="227" name="Google Shape;227;g2f444f6ecf5_0_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42900" lvl="0" marL="457200" rtl="0" algn="l">
              <a:lnSpc>
                <a:spcPct val="115000"/>
              </a:lnSpc>
              <a:spcBef>
                <a:spcPts val="1000"/>
              </a:spcBef>
              <a:spcAft>
                <a:spcPts val="0"/>
              </a:spcAft>
              <a:buSzPts val="1800"/>
              <a:buChar char="•"/>
            </a:pPr>
            <a:r>
              <a:rPr lang="en-AU"/>
              <a:t>Set: add(), remove(), clear(), set()</a:t>
            </a:r>
            <a:endParaRPr/>
          </a:p>
          <a:p>
            <a:pPr indent="-342900" lvl="0" marL="457200" rtl="0" algn="l">
              <a:lnSpc>
                <a:spcPct val="115000"/>
              </a:lnSpc>
              <a:spcBef>
                <a:spcPts val="0"/>
              </a:spcBef>
              <a:spcAft>
                <a:spcPts val="0"/>
              </a:spcAft>
              <a:buSzPts val="1800"/>
              <a:buChar char="•"/>
            </a:pPr>
            <a:r>
              <a:rPr lang="en-AU"/>
              <a:t>Dictionary: indexing, traversal the whole dictionary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1" name="Shape 231"/>
        <p:cNvGrpSpPr/>
        <p:nvPr/>
      </p:nvGrpSpPr>
      <p:grpSpPr>
        <a:xfrm>
          <a:off x="0" y="0"/>
          <a:ext cx="0" cy="0"/>
          <a:chOff x="0" y="0"/>
          <a:chExt cx="0" cy="0"/>
        </a:xfrm>
      </p:grpSpPr>
      <p:pic>
        <p:nvPicPr>
          <p:cNvPr id="232" name="Google Shape;232;g2f3aadb1d1b_0_68"/>
          <p:cNvPicPr preferRelativeResize="0"/>
          <p:nvPr/>
        </p:nvPicPr>
        <p:blipFill rotWithShape="1">
          <a:blip r:embed="rId4">
            <a:alphaModFix/>
          </a:blip>
          <a:srcRect b="44137" l="0" r="0" t="44138"/>
          <a:stretch/>
        </p:blipFill>
        <p:spPr>
          <a:xfrm>
            <a:off x="0" y="5962650"/>
            <a:ext cx="12192000" cy="895351"/>
          </a:xfrm>
          <a:prstGeom prst="rect">
            <a:avLst/>
          </a:prstGeom>
          <a:noFill/>
          <a:ln>
            <a:noFill/>
          </a:ln>
        </p:spPr>
      </p:pic>
      <p:sp>
        <p:nvSpPr>
          <p:cNvPr id="233" name="Google Shape;233;g2f3aadb1d1b_0_68"/>
          <p:cNvSpPr txBox="1"/>
          <p:nvPr/>
        </p:nvSpPr>
        <p:spPr>
          <a:xfrm>
            <a:off x="306060" y="326309"/>
            <a:ext cx="7452000" cy="737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4200"/>
              <a:buFont typeface="Arial"/>
              <a:buNone/>
            </a:pPr>
            <a:r>
              <a:rPr b="1" i="0" lang="en-AU" sz="4200" u="none" cap="none" strike="noStrike">
                <a:solidFill>
                  <a:srgbClr val="000000"/>
                </a:solidFill>
                <a:latin typeface="Arial Narrow"/>
                <a:ea typeface="Arial Narrow"/>
                <a:cs typeface="Arial Narrow"/>
                <a:sym typeface="Arial Narrow"/>
              </a:rPr>
              <a:t>Attendance &amp; Resources</a:t>
            </a:r>
            <a:endParaRPr b="1" i="0" sz="4200" u="none" cap="none" strike="noStrike">
              <a:solidFill>
                <a:srgbClr val="000000"/>
              </a:solidFill>
              <a:latin typeface="Arial Narrow"/>
              <a:ea typeface="Arial Narrow"/>
              <a:cs typeface="Arial Narrow"/>
              <a:sym typeface="Arial Narrow"/>
            </a:endParaRPr>
          </a:p>
        </p:txBody>
      </p:sp>
      <p:pic>
        <p:nvPicPr>
          <p:cNvPr id="234" name="Google Shape;234;g2f3aadb1d1b_0_68"/>
          <p:cNvPicPr preferRelativeResize="0"/>
          <p:nvPr/>
        </p:nvPicPr>
        <p:blipFill rotWithShape="1">
          <a:blip r:embed="rId5">
            <a:alphaModFix/>
          </a:blip>
          <a:srcRect b="0" l="0" r="0" t="0"/>
          <a:stretch/>
        </p:blipFill>
        <p:spPr>
          <a:xfrm>
            <a:off x="306059" y="6304100"/>
            <a:ext cx="1247824" cy="363075"/>
          </a:xfrm>
          <a:prstGeom prst="rect">
            <a:avLst/>
          </a:prstGeom>
          <a:noFill/>
          <a:ln>
            <a:noFill/>
          </a:ln>
        </p:spPr>
      </p:pic>
      <p:sp>
        <p:nvSpPr>
          <p:cNvPr id="235" name="Google Shape;235;g2f3aadb1d1b_0_68"/>
          <p:cNvSpPr txBox="1"/>
          <p:nvPr/>
        </p:nvSpPr>
        <p:spPr>
          <a:xfrm>
            <a:off x="771700" y="1063400"/>
            <a:ext cx="11194500" cy="1720200"/>
          </a:xfrm>
          <a:prstGeom prst="rect">
            <a:avLst/>
          </a:prstGeom>
          <a:noFill/>
          <a:ln>
            <a:noFill/>
          </a:ln>
        </p:spPr>
        <p:txBody>
          <a:bodyPr anchorCtr="0" anchor="t" bIns="45700" lIns="91425" spcFirstLastPara="1" rIns="91425" wrap="square" tIns="45700">
            <a:normAutofit/>
          </a:bodyPr>
          <a:lstStyle/>
          <a:p>
            <a:pPr indent="-349280" lvl="0" marL="457200" marR="0" rtl="0" algn="l">
              <a:lnSpc>
                <a:spcPct val="115000"/>
              </a:lnSpc>
              <a:spcBef>
                <a:spcPts val="0"/>
              </a:spcBef>
              <a:spcAft>
                <a:spcPts val="0"/>
              </a:spcAft>
              <a:buClr>
                <a:srgbClr val="424242"/>
              </a:buClr>
              <a:buSzPts val="1900"/>
              <a:buFont typeface="Nunito"/>
              <a:buChar char="●"/>
            </a:pPr>
            <a:r>
              <a:rPr b="0" i="0" lang="en-AU" sz="1900" u="none" cap="none" strike="noStrike">
                <a:solidFill>
                  <a:srgbClr val="000000"/>
                </a:solidFill>
                <a:latin typeface="Nunito"/>
                <a:ea typeface="Nunito"/>
                <a:cs typeface="Nunito"/>
                <a:sym typeface="Nunito"/>
              </a:rPr>
              <a:t>Attending sessions is not mandatory but highly recommended.</a:t>
            </a:r>
            <a:endParaRPr b="0" i="0" sz="1900" u="none" cap="none" strike="noStrike">
              <a:solidFill>
                <a:srgbClr val="000000"/>
              </a:solidFill>
              <a:latin typeface="Nunito"/>
              <a:ea typeface="Nunito"/>
              <a:cs typeface="Nunito"/>
              <a:sym typeface="Nunito"/>
            </a:endParaRPr>
          </a:p>
          <a:p>
            <a:pPr indent="-349280" lvl="0" marL="457200" marR="0" rtl="0" algn="l">
              <a:lnSpc>
                <a:spcPct val="115000"/>
              </a:lnSpc>
              <a:spcBef>
                <a:spcPts val="0"/>
              </a:spcBef>
              <a:spcAft>
                <a:spcPts val="0"/>
              </a:spcAft>
              <a:buClr>
                <a:srgbClr val="424242"/>
              </a:buClr>
              <a:buSzPts val="1900"/>
              <a:buFont typeface="Nunito"/>
              <a:buChar char="●"/>
            </a:pPr>
            <a:r>
              <a:rPr b="0" i="0" lang="en-AU" sz="1900" u="none" cap="none" strike="noStrike">
                <a:solidFill>
                  <a:srgbClr val="000000"/>
                </a:solidFill>
                <a:latin typeface="Nunito"/>
                <a:ea typeface="Nunito"/>
                <a:cs typeface="Nunito"/>
                <a:sym typeface="Nunito"/>
              </a:rPr>
              <a:t>Attendance is not assessed.</a:t>
            </a:r>
            <a:endParaRPr b="0" i="0" sz="1900" u="none" cap="none" strike="noStrike">
              <a:solidFill>
                <a:srgbClr val="000000"/>
              </a:solidFill>
              <a:latin typeface="Nunito"/>
              <a:ea typeface="Nunito"/>
              <a:cs typeface="Nunito"/>
              <a:sym typeface="Nunito"/>
            </a:endParaRPr>
          </a:p>
          <a:p>
            <a:pPr indent="-349280" lvl="0" marL="457200" marR="0" rtl="0" algn="l">
              <a:lnSpc>
                <a:spcPct val="115000"/>
              </a:lnSpc>
              <a:spcBef>
                <a:spcPts val="0"/>
              </a:spcBef>
              <a:spcAft>
                <a:spcPts val="0"/>
              </a:spcAft>
              <a:buClr>
                <a:srgbClr val="424242"/>
              </a:buClr>
              <a:buSzPts val="1900"/>
              <a:buFont typeface="Nunito"/>
              <a:buChar char="●"/>
            </a:pPr>
            <a:r>
              <a:rPr b="0" i="0" lang="en-AU" sz="1900" u="none" cap="none" strike="noStrike">
                <a:solidFill>
                  <a:srgbClr val="000000"/>
                </a:solidFill>
                <a:latin typeface="Nunito"/>
                <a:ea typeface="Nunito"/>
                <a:cs typeface="Nunito"/>
                <a:sym typeface="Nunito"/>
              </a:rPr>
              <a:t>Any questions? Email me: </a:t>
            </a:r>
            <a:r>
              <a:rPr b="1" i="0" lang="en-AU" sz="1900" u="sng" cap="none" strike="noStrike">
                <a:solidFill>
                  <a:schemeClr val="hlink"/>
                </a:solidFill>
                <a:latin typeface="Nunito"/>
                <a:ea typeface="Nunito"/>
                <a:cs typeface="Nunito"/>
                <a:sym typeface="Nunito"/>
                <a:hlinkClick r:id="rId6"/>
              </a:rPr>
              <a:t>harry.wang1@monash.edu</a:t>
            </a:r>
            <a:endParaRPr b="1" i="0" sz="1900" u="none" cap="none" strike="noStrike">
              <a:solidFill>
                <a:srgbClr val="000000"/>
              </a:solidFill>
              <a:latin typeface="Nunito"/>
              <a:ea typeface="Nunito"/>
              <a:cs typeface="Nunito"/>
              <a:sym typeface="Nunito"/>
            </a:endParaRPr>
          </a:p>
          <a:p>
            <a:pPr indent="-349280" lvl="0" marL="457200" marR="0" rtl="0" algn="l">
              <a:lnSpc>
                <a:spcPct val="115000"/>
              </a:lnSpc>
              <a:spcBef>
                <a:spcPts val="0"/>
              </a:spcBef>
              <a:spcAft>
                <a:spcPts val="0"/>
              </a:spcAft>
              <a:buClr>
                <a:srgbClr val="424242"/>
              </a:buClr>
              <a:buSzPts val="1900"/>
              <a:buFont typeface="Nunito"/>
              <a:buChar char="●"/>
            </a:pPr>
            <a:r>
              <a:rPr b="0" i="0" lang="en-AU" sz="1900" u="none" cap="none" strike="noStrike">
                <a:solidFill>
                  <a:srgbClr val="000000"/>
                </a:solidFill>
                <a:latin typeface="Nunito"/>
                <a:ea typeface="Nunito"/>
                <a:cs typeface="Nunito"/>
                <a:sym typeface="Nunito"/>
              </a:rPr>
              <a:t>Also find the drive to receive the weekly slides: </a:t>
            </a:r>
            <a:r>
              <a:rPr b="1" i="0" lang="en-AU" sz="1900" u="sng" cap="none" strike="noStrike">
                <a:solidFill>
                  <a:schemeClr val="hlink"/>
                </a:solidFill>
                <a:latin typeface="Nunito"/>
                <a:ea typeface="Nunito"/>
                <a:cs typeface="Nunito"/>
                <a:sym typeface="Nunito"/>
                <a:hlinkClick r:id="rId7"/>
              </a:rPr>
              <a:t>https://tinyurl.com/FIT9136-PASS</a:t>
            </a:r>
            <a:endParaRPr b="1" i="0" sz="1900" u="none" cap="none" strike="noStrike">
              <a:solidFill>
                <a:srgbClr val="000000"/>
              </a:solidFill>
              <a:latin typeface="Calibri"/>
              <a:ea typeface="Calibri"/>
              <a:cs typeface="Calibri"/>
              <a:sym typeface="Calibri"/>
            </a:endParaRPr>
          </a:p>
        </p:txBody>
      </p:sp>
      <p:sp>
        <p:nvSpPr>
          <p:cNvPr id="236" name="Google Shape;236;g2f3aadb1d1b_0_68"/>
          <p:cNvSpPr txBox="1"/>
          <p:nvPr/>
        </p:nvSpPr>
        <p:spPr>
          <a:xfrm>
            <a:off x="1523513" y="2653575"/>
            <a:ext cx="17958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AU" sz="2000" u="none" cap="none" strike="noStrike">
                <a:solidFill>
                  <a:schemeClr val="dk1"/>
                </a:solidFill>
                <a:latin typeface="Calibri"/>
                <a:ea typeface="Calibri"/>
                <a:cs typeface="Calibri"/>
                <a:sym typeface="Calibri"/>
              </a:rPr>
              <a:t>Monday 2-3pm</a:t>
            </a:r>
            <a:endParaRPr b="1" i="0" sz="2000" u="none" cap="none" strike="noStrike">
              <a:solidFill>
                <a:schemeClr val="dk1"/>
              </a:solidFill>
              <a:latin typeface="Calibri"/>
              <a:ea typeface="Calibri"/>
              <a:cs typeface="Calibri"/>
              <a:sym typeface="Calibri"/>
            </a:endParaRPr>
          </a:p>
        </p:txBody>
      </p:sp>
      <p:sp>
        <p:nvSpPr>
          <p:cNvPr id="237" name="Google Shape;237;g2f3aadb1d1b_0_68"/>
          <p:cNvSpPr txBox="1"/>
          <p:nvPr/>
        </p:nvSpPr>
        <p:spPr>
          <a:xfrm>
            <a:off x="5283713" y="2653575"/>
            <a:ext cx="21438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AU" sz="2000" u="none" cap="none" strike="noStrike">
                <a:solidFill>
                  <a:schemeClr val="dk1"/>
                </a:solidFill>
                <a:latin typeface="Calibri"/>
                <a:ea typeface="Calibri"/>
                <a:cs typeface="Calibri"/>
                <a:sym typeface="Calibri"/>
              </a:rPr>
              <a:t>Tuesday 9-10am</a:t>
            </a:r>
            <a:endParaRPr b="1" i="0" sz="2000" u="none" cap="none" strike="noStrike">
              <a:solidFill>
                <a:schemeClr val="dk1"/>
              </a:solidFill>
              <a:latin typeface="Calibri"/>
              <a:ea typeface="Calibri"/>
              <a:cs typeface="Calibri"/>
              <a:sym typeface="Calibri"/>
            </a:endParaRPr>
          </a:p>
        </p:txBody>
      </p:sp>
      <p:sp>
        <p:nvSpPr>
          <p:cNvPr id="238" name="Google Shape;238;g2f3aadb1d1b_0_68"/>
          <p:cNvSpPr txBox="1"/>
          <p:nvPr/>
        </p:nvSpPr>
        <p:spPr>
          <a:xfrm>
            <a:off x="9090175" y="2653575"/>
            <a:ext cx="21438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AU" sz="2000" u="none" cap="none" strike="noStrike">
                <a:solidFill>
                  <a:schemeClr val="dk1"/>
                </a:solidFill>
                <a:latin typeface="Calibri"/>
                <a:ea typeface="Calibri"/>
                <a:cs typeface="Calibri"/>
                <a:sym typeface="Calibri"/>
              </a:rPr>
              <a:t>Tuesday 4-5pm</a:t>
            </a:r>
            <a:endParaRPr b="1" i="0" sz="2000" u="none" cap="none" strike="noStrike">
              <a:solidFill>
                <a:schemeClr val="dk1"/>
              </a:solidFill>
              <a:latin typeface="Calibri"/>
              <a:ea typeface="Calibri"/>
              <a:cs typeface="Calibri"/>
              <a:sym typeface="Calibri"/>
            </a:endParaRPr>
          </a:p>
        </p:txBody>
      </p:sp>
      <p:pic>
        <p:nvPicPr>
          <p:cNvPr id="239" name="Google Shape;239;g2f3aadb1d1b_0_68"/>
          <p:cNvPicPr preferRelativeResize="0"/>
          <p:nvPr/>
        </p:nvPicPr>
        <p:blipFill>
          <a:blip r:embed="rId8">
            <a:alphaModFix/>
          </a:blip>
          <a:stretch>
            <a:fillRect/>
          </a:stretch>
        </p:blipFill>
        <p:spPr>
          <a:xfrm>
            <a:off x="1165588" y="3146175"/>
            <a:ext cx="2511675" cy="2511675"/>
          </a:xfrm>
          <a:prstGeom prst="rect">
            <a:avLst/>
          </a:prstGeom>
          <a:noFill/>
          <a:ln>
            <a:noFill/>
          </a:ln>
        </p:spPr>
      </p:pic>
      <p:pic>
        <p:nvPicPr>
          <p:cNvPr id="240" name="Google Shape;240;g2f3aadb1d1b_0_68"/>
          <p:cNvPicPr preferRelativeResize="0"/>
          <p:nvPr/>
        </p:nvPicPr>
        <p:blipFill>
          <a:blip r:embed="rId9">
            <a:alphaModFix/>
          </a:blip>
          <a:stretch>
            <a:fillRect/>
          </a:stretch>
        </p:blipFill>
        <p:spPr>
          <a:xfrm>
            <a:off x="4845013" y="3117288"/>
            <a:ext cx="2501958" cy="2511674"/>
          </a:xfrm>
          <a:prstGeom prst="rect">
            <a:avLst/>
          </a:prstGeom>
          <a:noFill/>
          <a:ln>
            <a:noFill/>
          </a:ln>
        </p:spPr>
      </p:pic>
      <p:pic>
        <p:nvPicPr>
          <p:cNvPr id="241" name="Google Shape;241;g2f3aadb1d1b_0_68"/>
          <p:cNvPicPr preferRelativeResize="0"/>
          <p:nvPr/>
        </p:nvPicPr>
        <p:blipFill>
          <a:blip r:embed="rId10">
            <a:alphaModFix/>
          </a:blip>
          <a:stretch>
            <a:fillRect/>
          </a:stretch>
        </p:blipFill>
        <p:spPr>
          <a:xfrm>
            <a:off x="8709070" y="3117288"/>
            <a:ext cx="2565426" cy="25116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5" name="Shape 245"/>
        <p:cNvGrpSpPr/>
        <p:nvPr/>
      </p:nvGrpSpPr>
      <p:grpSpPr>
        <a:xfrm>
          <a:off x="0" y="0"/>
          <a:ext cx="0" cy="0"/>
          <a:chOff x="0" y="0"/>
          <a:chExt cx="0" cy="0"/>
        </a:xfrm>
      </p:grpSpPr>
      <p:sp>
        <p:nvSpPr>
          <p:cNvPr id="246" name="Google Shape;246;g2eecc07110f_0_88"/>
          <p:cNvSpPr txBox="1"/>
          <p:nvPr/>
        </p:nvSpPr>
        <p:spPr>
          <a:xfrm>
            <a:off x="370485" y="4463086"/>
            <a:ext cx="5649300" cy="409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2000"/>
              <a:buFont typeface="Arial"/>
              <a:buNone/>
            </a:pPr>
            <a:r>
              <a:rPr lang="en-AU" sz="2000">
                <a:latin typeface="Arial Narrow"/>
                <a:ea typeface="Arial Narrow"/>
                <a:cs typeface="Arial Narrow"/>
                <a:sym typeface="Arial Narrow"/>
              </a:rPr>
              <a:t>19</a:t>
            </a:r>
            <a:r>
              <a:rPr b="0" baseline="30000" i="0" lang="en-AU" sz="2000" u="none" cap="none" strike="noStrike">
                <a:solidFill>
                  <a:srgbClr val="000000"/>
                </a:solidFill>
                <a:latin typeface="Arial Narrow"/>
                <a:ea typeface="Arial Narrow"/>
                <a:cs typeface="Arial Narrow"/>
                <a:sym typeface="Arial Narrow"/>
              </a:rPr>
              <a:t>th</a:t>
            </a:r>
            <a:r>
              <a:rPr b="0" i="0" lang="en-AU" sz="2000" u="none" cap="none" strike="noStrike">
                <a:solidFill>
                  <a:srgbClr val="000000"/>
                </a:solidFill>
                <a:latin typeface="Arial Narrow"/>
                <a:ea typeface="Arial Narrow"/>
                <a:cs typeface="Arial Narrow"/>
                <a:sym typeface="Arial Narrow"/>
              </a:rPr>
              <a:t> Aug 2024</a:t>
            </a:r>
            <a:endParaRPr b="0" i="0" sz="2000" u="none" cap="none" strike="noStrike">
              <a:solidFill>
                <a:srgbClr val="000000"/>
              </a:solidFill>
              <a:latin typeface="Arial Narrow"/>
              <a:ea typeface="Arial Narrow"/>
              <a:cs typeface="Arial Narrow"/>
              <a:sym typeface="Arial Narrow"/>
            </a:endParaRPr>
          </a:p>
        </p:txBody>
      </p:sp>
      <p:sp>
        <p:nvSpPr>
          <p:cNvPr id="247" name="Google Shape;247;g2eecc07110f_0_88"/>
          <p:cNvSpPr txBox="1"/>
          <p:nvPr/>
        </p:nvSpPr>
        <p:spPr>
          <a:xfrm>
            <a:off x="370183" y="2024471"/>
            <a:ext cx="6012600" cy="1180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6CAB"/>
              </a:buClr>
              <a:buSzPts val="4500"/>
              <a:buFont typeface="Arial"/>
              <a:buNone/>
            </a:pPr>
            <a:r>
              <a:rPr b="1" i="0" lang="en-AU" sz="8100" u="none" cap="none" strike="noStrike">
                <a:solidFill>
                  <a:srgbClr val="006CAB"/>
                </a:solidFill>
                <a:latin typeface="Arial Narrow"/>
                <a:ea typeface="Arial Narrow"/>
                <a:cs typeface="Arial Narrow"/>
                <a:sym typeface="Arial Narrow"/>
              </a:rPr>
              <a:t>Thank You</a:t>
            </a:r>
            <a:endParaRPr b="1" i="0" sz="8100" u="none" cap="none" strike="noStrike">
              <a:solidFill>
                <a:srgbClr val="006CAB"/>
              </a:solidFill>
              <a:latin typeface="Arial Narrow"/>
              <a:ea typeface="Arial Narrow"/>
              <a:cs typeface="Arial Narrow"/>
              <a:sym typeface="Arial Narrow"/>
            </a:endParaRPr>
          </a:p>
        </p:txBody>
      </p:sp>
      <p:sp>
        <p:nvSpPr>
          <p:cNvPr id="248" name="Google Shape;248;g2eecc07110f_0_88"/>
          <p:cNvSpPr txBox="1"/>
          <p:nvPr/>
        </p:nvSpPr>
        <p:spPr>
          <a:xfrm>
            <a:off x="370183" y="4909579"/>
            <a:ext cx="5649600" cy="76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2000"/>
              <a:buFont typeface="Arial"/>
              <a:buNone/>
            </a:pPr>
            <a:r>
              <a:rPr b="0" i="0" lang="en-AU" sz="2000" u="none" cap="none" strike="noStrike">
                <a:solidFill>
                  <a:srgbClr val="000000"/>
                </a:solidFill>
                <a:latin typeface="Arial Narrow"/>
                <a:ea typeface="Arial Narrow"/>
                <a:cs typeface="Arial Narrow"/>
                <a:sym typeface="Arial Narrow"/>
              </a:rPr>
              <a:t>CL_33 Innovation Walk, Room C107 / Online</a:t>
            </a:r>
            <a:endParaRPr b="0" i="0" sz="2000" u="none" cap="none" strike="noStrike">
              <a:solidFill>
                <a:srgbClr val="000000"/>
              </a:solidFill>
              <a:latin typeface="Arial Narrow"/>
              <a:ea typeface="Arial Narrow"/>
              <a:cs typeface="Arial Narrow"/>
              <a:sym typeface="Arial Narrow"/>
            </a:endParaRPr>
          </a:p>
        </p:txBody>
      </p:sp>
      <p:pic>
        <p:nvPicPr>
          <p:cNvPr id="249" name="Google Shape;249;g2eecc07110f_0_88"/>
          <p:cNvPicPr preferRelativeResize="0"/>
          <p:nvPr/>
        </p:nvPicPr>
        <p:blipFill rotWithShape="1">
          <a:blip r:embed="rId3">
            <a:alphaModFix/>
          </a:blip>
          <a:srcRect b="0" l="0" r="0" t="0"/>
          <a:stretch/>
        </p:blipFill>
        <p:spPr>
          <a:xfrm>
            <a:off x="8610395" y="0"/>
            <a:ext cx="2933424" cy="6857999"/>
          </a:xfrm>
          <a:prstGeom prst="rect">
            <a:avLst/>
          </a:prstGeom>
          <a:noFill/>
          <a:ln>
            <a:noFill/>
          </a:ln>
        </p:spPr>
      </p:pic>
      <p:pic>
        <p:nvPicPr>
          <p:cNvPr id="250" name="Google Shape;250;g2eecc07110f_0_88"/>
          <p:cNvPicPr preferRelativeResize="0"/>
          <p:nvPr/>
        </p:nvPicPr>
        <p:blipFill rotWithShape="1">
          <a:blip r:embed="rId4">
            <a:alphaModFix/>
          </a:blip>
          <a:srcRect b="0" l="0" r="0" t="0"/>
          <a:stretch/>
        </p:blipFill>
        <p:spPr>
          <a:xfrm>
            <a:off x="469903" y="427056"/>
            <a:ext cx="2330175" cy="678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sp>
        <p:nvSpPr>
          <p:cNvPr id="255" name="Google Shape;255;g2eecc07110f_0_97"/>
          <p:cNvSpPr txBox="1"/>
          <p:nvPr/>
        </p:nvSpPr>
        <p:spPr>
          <a:xfrm>
            <a:off x="370485" y="4463086"/>
            <a:ext cx="5649300" cy="409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2000"/>
              <a:buFont typeface="Arial"/>
              <a:buNone/>
            </a:pPr>
            <a:r>
              <a:rPr b="0" i="0" lang="en-AU" sz="2000" u="none" cap="none" strike="noStrike">
                <a:solidFill>
                  <a:srgbClr val="000000"/>
                </a:solidFill>
                <a:latin typeface="Arial Narrow"/>
                <a:ea typeface="Arial Narrow"/>
                <a:cs typeface="Arial Narrow"/>
                <a:sym typeface="Arial Narrow"/>
              </a:rPr>
              <a:t>1</a:t>
            </a:r>
            <a:r>
              <a:rPr lang="en-AU" sz="2000">
                <a:latin typeface="Arial Narrow"/>
                <a:ea typeface="Arial Narrow"/>
                <a:cs typeface="Arial Narrow"/>
                <a:sym typeface="Arial Narrow"/>
              </a:rPr>
              <a:t>9</a:t>
            </a:r>
            <a:r>
              <a:rPr b="0" baseline="30000" i="0" lang="en-AU" sz="2000" u="none" cap="none" strike="noStrike">
                <a:solidFill>
                  <a:srgbClr val="000000"/>
                </a:solidFill>
                <a:latin typeface="Arial Narrow"/>
                <a:ea typeface="Arial Narrow"/>
                <a:cs typeface="Arial Narrow"/>
                <a:sym typeface="Arial Narrow"/>
              </a:rPr>
              <a:t>th</a:t>
            </a:r>
            <a:r>
              <a:rPr b="0" i="0" lang="en-AU" sz="2000" u="none" cap="none" strike="noStrike">
                <a:solidFill>
                  <a:srgbClr val="000000"/>
                </a:solidFill>
                <a:latin typeface="Arial Narrow"/>
                <a:ea typeface="Arial Narrow"/>
                <a:cs typeface="Arial Narrow"/>
                <a:sym typeface="Arial Narrow"/>
              </a:rPr>
              <a:t> Aug 2024</a:t>
            </a:r>
            <a:endParaRPr b="0" i="0" sz="2000" u="none" cap="none" strike="noStrike">
              <a:solidFill>
                <a:srgbClr val="000000"/>
              </a:solidFill>
              <a:latin typeface="Arial Narrow"/>
              <a:ea typeface="Arial Narrow"/>
              <a:cs typeface="Arial Narrow"/>
              <a:sym typeface="Arial Narrow"/>
            </a:endParaRPr>
          </a:p>
        </p:txBody>
      </p:sp>
      <p:sp>
        <p:nvSpPr>
          <p:cNvPr id="256" name="Google Shape;256;g2eecc07110f_0_97"/>
          <p:cNvSpPr txBox="1"/>
          <p:nvPr/>
        </p:nvSpPr>
        <p:spPr>
          <a:xfrm>
            <a:off x="370475" y="2186576"/>
            <a:ext cx="6822000" cy="1489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6CAB"/>
              </a:buClr>
              <a:buSzPts val="4500"/>
              <a:buFont typeface="Arial"/>
              <a:buNone/>
            </a:pPr>
            <a:r>
              <a:rPr b="1" i="0" lang="en-AU" sz="6100" u="none" cap="none" strike="noStrike">
                <a:solidFill>
                  <a:srgbClr val="006CAB"/>
                </a:solidFill>
                <a:latin typeface="Arial Narrow"/>
                <a:ea typeface="Arial Narrow"/>
                <a:cs typeface="Arial Narrow"/>
                <a:sym typeface="Arial Narrow"/>
              </a:rPr>
              <a:t>Questions &amp; Answers</a:t>
            </a:r>
            <a:endParaRPr b="1" i="0" sz="6100" u="none" cap="none" strike="noStrike">
              <a:solidFill>
                <a:srgbClr val="006CAB"/>
              </a:solidFill>
              <a:latin typeface="Arial Narrow"/>
              <a:ea typeface="Arial Narrow"/>
              <a:cs typeface="Arial Narrow"/>
              <a:sym typeface="Arial Narrow"/>
            </a:endParaRPr>
          </a:p>
        </p:txBody>
      </p:sp>
      <p:sp>
        <p:nvSpPr>
          <p:cNvPr id="257" name="Google Shape;257;g2eecc07110f_0_97"/>
          <p:cNvSpPr txBox="1"/>
          <p:nvPr/>
        </p:nvSpPr>
        <p:spPr>
          <a:xfrm>
            <a:off x="370183" y="4909579"/>
            <a:ext cx="5649600" cy="76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2000"/>
              <a:buFont typeface="Arial"/>
              <a:buNone/>
            </a:pPr>
            <a:r>
              <a:rPr b="0" i="0" lang="en-AU" sz="2000" u="none" cap="none" strike="noStrike">
                <a:solidFill>
                  <a:srgbClr val="000000"/>
                </a:solidFill>
                <a:latin typeface="Arial Narrow"/>
                <a:ea typeface="Arial Narrow"/>
                <a:cs typeface="Arial Narrow"/>
                <a:sym typeface="Arial Narrow"/>
              </a:rPr>
              <a:t>CL_33 Innovation Walk, Room C107 / Online</a:t>
            </a:r>
            <a:endParaRPr b="0" i="0" sz="2000" u="none" cap="none" strike="noStrike">
              <a:solidFill>
                <a:srgbClr val="000000"/>
              </a:solidFill>
              <a:latin typeface="Arial Narrow"/>
              <a:ea typeface="Arial Narrow"/>
              <a:cs typeface="Arial Narrow"/>
              <a:sym typeface="Arial Narrow"/>
            </a:endParaRPr>
          </a:p>
        </p:txBody>
      </p:sp>
      <p:pic>
        <p:nvPicPr>
          <p:cNvPr id="258" name="Google Shape;258;g2eecc07110f_0_97"/>
          <p:cNvPicPr preferRelativeResize="0"/>
          <p:nvPr/>
        </p:nvPicPr>
        <p:blipFill rotWithShape="1">
          <a:blip r:embed="rId3">
            <a:alphaModFix/>
          </a:blip>
          <a:srcRect b="0" l="0" r="0" t="0"/>
          <a:stretch/>
        </p:blipFill>
        <p:spPr>
          <a:xfrm>
            <a:off x="8610395" y="0"/>
            <a:ext cx="2933424" cy="6857999"/>
          </a:xfrm>
          <a:prstGeom prst="rect">
            <a:avLst/>
          </a:prstGeom>
          <a:noFill/>
          <a:ln>
            <a:noFill/>
          </a:ln>
        </p:spPr>
      </p:pic>
      <p:pic>
        <p:nvPicPr>
          <p:cNvPr id="259" name="Google Shape;259;g2eecc07110f_0_97"/>
          <p:cNvPicPr preferRelativeResize="0"/>
          <p:nvPr/>
        </p:nvPicPr>
        <p:blipFill rotWithShape="1">
          <a:blip r:embed="rId4">
            <a:alphaModFix/>
          </a:blip>
          <a:srcRect b="0" l="0" r="0" t="0"/>
          <a:stretch/>
        </p:blipFill>
        <p:spPr>
          <a:xfrm>
            <a:off x="469903" y="427056"/>
            <a:ext cx="2330175" cy="67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3" name="Shape 93"/>
        <p:cNvGrpSpPr/>
        <p:nvPr/>
      </p:nvGrpSpPr>
      <p:grpSpPr>
        <a:xfrm>
          <a:off x="0" y="0"/>
          <a:ext cx="0" cy="0"/>
          <a:chOff x="0" y="0"/>
          <a:chExt cx="0" cy="0"/>
        </a:xfrm>
      </p:grpSpPr>
      <p:pic>
        <p:nvPicPr>
          <p:cNvPr id="94" name="Google Shape;94;p2"/>
          <p:cNvPicPr preferRelativeResize="0"/>
          <p:nvPr/>
        </p:nvPicPr>
        <p:blipFill rotWithShape="1">
          <a:blip r:embed="rId4">
            <a:alphaModFix/>
          </a:blip>
          <a:srcRect b="44138" l="0" r="0" t="44138"/>
          <a:stretch/>
        </p:blipFill>
        <p:spPr>
          <a:xfrm>
            <a:off x="0" y="5962650"/>
            <a:ext cx="12192000" cy="895351"/>
          </a:xfrm>
          <a:prstGeom prst="rect">
            <a:avLst/>
          </a:prstGeom>
          <a:noFill/>
          <a:ln>
            <a:noFill/>
          </a:ln>
        </p:spPr>
      </p:pic>
      <p:sp>
        <p:nvSpPr>
          <p:cNvPr id="95" name="Google Shape;95;p2"/>
          <p:cNvSpPr txBox="1"/>
          <p:nvPr/>
        </p:nvSpPr>
        <p:spPr>
          <a:xfrm>
            <a:off x="306060" y="326309"/>
            <a:ext cx="7452000" cy="737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4200"/>
              <a:buFont typeface="Arial"/>
              <a:buNone/>
            </a:pPr>
            <a:r>
              <a:rPr b="1" i="0" lang="en-AU" sz="4200" u="none" cap="none" strike="noStrike">
                <a:solidFill>
                  <a:srgbClr val="000000"/>
                </a:solidFill>
                <a:latin typeface="Arial Narrow"/>
                <a:ea typeface="Arial Narrow"/>
                <a:cs typeface="Arial Narrow"/>
                <a:sym typeface="Arial Narrow"/>
              </a:rPr>
              <a:t>Attendance &amp; Resources</a:t>
            </a:r>
            <a:endParaRPr b="1" i="0" sz="4200" u="none" cap="none" strike="noStrike">
              <a:solidFill>
                <a:srgbClr val="000000"/>
              </a:solidFill>
              <a:latin typeface="Arial Narrow"/>
              <a:ea typeface="Arial Narrow"/>
              <a:cs typeface="Arial Narrow"/>
              <a:sym typeface="Arial Narrow"/>
            </a:endParaRPr>
          </a:p>
        </p:txBody>
      </p:sp>
      <p:pic>
        <p:nvPicPr>
          <p:cNvPr id="96" name="Google Shape;96;p2"/>
          <p:cNvPicPr preferRelativeResize="0"/>
          <p:nvPr/>
        </p:nvPicPr>
        <p:blipFill rotWithShape="1">
          <a:blip r:embed="rId5">
            <a:alphaModFix/>
          </a:blip>
          <a:srcRect b="0" l="0" r="0" t="0"/>
          <a:stretch/>
        </p:blipFill>
        <p:spPr>
          <a:xfrm>
            <a:off x="306059" y="6304100"/>
            <a:ext cx="1247824" cy="363075"/>
          </a:xfrm>
          <a:prstGeom prst="rect">
            <a:avLst/>
          </a:prstGeom>
          <a:noFill/>
          <a:ln>
            <a:noFill/>
          </a:ln>
        </p:spPr>
      </p:pic>
      <p:sp>
        <p:nvSpPr>
          <p:cNvPr id="97" name="Google Shape;97;p2"/>
          <p:cNvSpPr txBox="1"/>
          <p:nvPr/>
        </p:nvSpPr>
        <p:spPr>
          <a:xfrm>
            <a:off x="771700" y="1063400"/>
            <a:ext cx="11194500" cy="1720200"/>
          </a:xfrm>
          <a:prstGeom prst="rect">
            <a:avLst/>
          </a:prstGeom>
          <a:noFill/>
          <a:ln>
            <a:noFill/>
          </a:ln>
        </p:spPr>
        <p:txBody>
          <a:bodyPr anchorCtr="0" anchor="t" bIns="45700" lIns="91425" spcFirstLastPara="1" rIns="91425" wrap="square" tIns="45700">
            <a:normAutofit/>
          </a:bodyPr>
          <a:lstStyle/>
          <a:p>
            <a:pPr indent="-349280" lvl="0" marL="457200" marR="0" rtl="0" algn="l">
              <a:lnSpc>
                <a:spcPct val="115000"/>
              </a:lnSpc>
              <a:spcBef>
                <a:spcPts val="0"/>
              </a:spcBef>
              <a:spcAft>
                <a:spcPts val="0"/>
              </a:spcAft>
              <a:buClr>
                <a:srgbClr val="424242"/>
              </a:buClr>
              <a:buSzPts val="1900"/>
              <a:buFont typeface="Nunito"/>
              <a:buChar char="●"/>
            </a:pPr>
            <a:r>
              <a:rPr b="0" i="0" lang="en-AU" sz="1900" u="none" cap="none" strike="noStrike">
                <a:solidFill>
                  <a:srgbClr val="000000"/>
                </a:solidFill>
                <a:latin typeface="Nunito"/>
                <a:ea typeface="Nunito"/>
                <a:cs typeface="Nunito"/>
                <a:sym typeface="Nunito"/>
              </a:rPr>
              <a:t>Attending sessions is not mandatory but highly recommended.</a:t>
            </a:r>
            <a:endParaRPr b="0" i="0" sz="1900" u="none" cap="none" strike="noStrike">
              <a:solidFill>
                <a:srgbClr val="000000"/>
              </a:solidFill>
              <a:latin typeface="Nunito"/>
              <a:ea typeface="Nunito"/>
              <a:cs typeface="Nunito"/>
              <a:sym typeface="Nunito"/>
            </a:endParaRPr>
          </a:p>
          <a:p>
            <a:pPr indent="-349280" lvl="0" marL="457200" marR="0" rtl="0" algn="l">
              <a:lnSpc>
                <a:spcPct val="115000"/>
              </a:lnSpc>
              <a:spcBef>
                <a:spcPts val="0"/>
              </a:spcBef>
              <a:spcAft>
                <a:spcPts val="0"/>
              </a:spcAft>
              <a:buClr>
                <a:srgbClr val="424242"/>
              </a:buClr>
              <a:buSzPts val="1900"/>
              <a:buFont typeface="Nunito"/>
              <a:buChar char="●"/>
            </a:pPr>
            <a:r>
              <a:rPr b="0" i="0" lang="en-AU" sz="1900" u="none" cap="none" strike="noStrike">
                <a:solidFill>
                  <a:srgbClr val="000000"/>
                </a:solidFill>
                <a:latin typeface="Nunito"/>
                <a:ea typeface="Nunito"/>
                <a:cs typeface="Nunito"/>
                <a:sym typeface="Nunito"/>
              </a:rPr>
              <a:t>Attendance is not assessed.</a:t>
            </a:r>
            <a:endParaRPr b="0" i="0" sz="1900" u="none" cap="none" strike="noStrike">
              <a:solidFill>
                <a:srgbClr val="000000"/>
              </a:solidFill>
              <a:latin typeface="Nunito"/>
              <a:ea typeface="Nunito"/>
              <a:cs typeface="Nunito"/>
              <a:sym typeface="Nunito"/>
            </a:endParaRPr>
          </a:p>
          <a:p>
            <a:pPr indent="-349280" lvl="0" marL="457200" marR="0" rtl="0" algn="l">
              <a:lnSpc>
                <a:spcPct val="115000"/>
              </a:lnSpc>
              <a:spcBef>
                <a:spcPts val="0"/>
              </a:spcBef>
              <a:spcAft>
                <a:spcPts val="0"/>
              </a:spcAft>
              <a:buClr>
                <a:srgbClr val="424242"/>
              </a:buClr>
              <a:buSzPts val="1900"/>
              <a:buFont typeface="Nunito"/>
              <a:buChar char="●"/>
            </a:pPr>
            <a:r>
              <a:rPr b="0" i="0" lang="en-AU" sz="1900" u="none" cap="none" strike="noStrike">
                <a:solidFill>
                  <a:srgbClr val="000000"/>
                </a:solidFill>
                <a:latin typeface="Nunito"/>
                <a:ea typeface="Nunito"/>
                <a:cs typeface="Nunito"/>
                <a:sym typeface="Nunito"/>
              </a:rPr>
              <a:t>Any questions? Email me: </a:t>
            </a:r>
            <a:r>
              <a:rPr b="1" i="0" lang="en-AU" sz="1900" u="sng" cap="none" strike="noStrike">
                <a:solidFill>
                  <a:schemeClr val="hlink"/>
                </a:solidFill>
                <a:latin typeface="Nunito"/>
                <a:ea typeface="Nunito"/>
                <a:cs typeface="Nunito"/>
                <a:sym typeface="Nunito"/>
                <a:hlinkClick r:id="rId6"/>
              </a:rPr>
              <a:t>harry.wang1@monash.edu</a:t>
            </a:r>
            <a:endParaRPr b="1" i="0" sz="1900" u="none" cap="none" strike="noStrike">
              <a:solidFill>
                <a:srgbClr val="000000"/>
              </a:solidFill>
              <a:latin typeface="Nunito"/>
              <a:ea typeface="Nunito"/>
              <a:cs typeface="Nunito"/>
              <a:sym typeface="Nunito"/>
            </a:endParaRPr>
          </a:p>
          <a:p>
            <a:pPr indent="-349280" lvl="0" marL="457200" marR="0" rtl="0" algn="l">
              <a:lnSpc>
                <a:spcPct val="115000"/>
              </a:lnSpc>
              <a:spcBef>
                <a:spcPts val="0"/>
              </a:spcBef>
              <a:spcAft>
                <a:spcPts val="0"/>
              </a:spcAft>
              <a:buClr>
                <a:srgbClr val="424242"/>
              </a:buClr>
              <a:buSzPts val="1900"/>
              <a:buFont typeface="Nunito"/>
              <a:buChar char="●"/>
            </a:pPr>
            <a:r>
              <a:rPr b="0" i="0" lang="en-AU" sz="1900" u="none" cap="none" strike="noStrike">
                <a:solidFill>
                  <a:srgbClr val="000000"/>
                </a:solidFill>
                <a:latin typeface="Nunito"/>
                <a:ea typeface="Nunito"/>
                <a:cs typeface="Nunito"/>
                <a:sym typeface="Nunito"/>
              </a:rPr>
              <a:t>Also find the drive to receive the weekly slides: </a:t>
            </a:r>
            <a:r>
              <a:rPr b="1" i="0" lang="en-AU" sz="1900" u="sng" cap="none" strike="noStrike">
                <a:solidFill>
                  <a:schemeClr val="hlink"/>
                </a:solidFill>
                <a:latin typeface="Nunito"/>
                <a:ea typeface="Nunito"/>
                <a:cs typeface="Nunito"/>
                <a:sym typeface="Nunito"/>
                <a:hlinkClick r:id="rId7"/>
              </a:rPr>
              <a:t>https://tinyurl.com/FIT9136-PASS</a:t>
            </a:r>
            <a:endParaRPr b="1" i="0" sz="1900" u="none" cap="none" strike="noStrike">
              <a:solidFill>
                <a:srgbClr val="000000"/>
              </a:solidFill>
              <a:latin typeface="Calibri"/>
              <a:ea typeface="Calibri"/>
              <a:cs typeface="Calibri"/>
              <a:sym typeface="Calibri"/>
            </a:endParaRPr>
          </a:p>
        </p:txBody>
      </p:sp>
      <p:sp>
        <p:nvSpPr>
          <p:cNvPr id="98" name="Google Shape;98;p2"/>
          <p:cNvSpPr txBox="1"/>
          <p:nvPr/>
        </p:nvSpPr>
        <p:spPr>
          <a:xfrm>
            <a:off x="1523513" y="2653575"/>
            <a:ext cx="17958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AU" sz="2000" u="none" cap="none" strike="noStrike">
                <a:solidFill>
                  <a:schemeClr val="dk1"/>
                </a:solidFill>
                <a:latin typeface="Calibri"/>
                <a:ea typeface="Calibri"/>
                <a:cs typeface="Calibri"/>
                <a:sym typeface="Calibri"/>
              </a:rPr>
              <a:t>Monday 2-3pm</a:t>
            </a:r>
            <a:endParaRPr b="1" i="0" sz="2000" u="none" cap="none" strike="noStrike">
              <a:solidFill>
                <a:schemeClr val="dk1"/>
              </a:solidFill>
              <a:latin typeface="Calibri"/>
              <a:ea typeface="Calibri"/>
              <a:cs typeface="Calibri"/>
              <a:sym typeface="Calibri"/>
            </a:endParaRPr>
          </a:p>
        </p:txBody>
      </p:sp>
      <p:sp>
        <p:nvSpPr>
          <p:cNvPr id="99" name="Google Shape;99;p2"/>
          <p:cNvSpPr txBox="1"/>
          <p:nvPr/>
        </p:nvSpPr>
        <p:spPr>
          <a:xfrm>
            <a:off x="5283713" y="2653575"/>
            <a:ext cx="21438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AU" sz="2000" u="none" cap="none" strike="noStrike">
                <a:solidFill>
                  <a:schemeClr val="dk1"/>
                </a:solidFill>
                <a:latin typeface="Calibri"/>
                <a:ea typeface="Calibri"/>
                <a:cs typeface="Calibri"/>
                <a:sym typeface="Calibri"/>
              </a:rPr>
              <a:t>Tuesday 9-10am</a:t>
            </a:r>
            <a:endParaRPr b="1" i="0" sz="2000" u="none" cap="none" strike="noStrike">
              <a:solidFill>
                <a:schemeClr val="dk1"/>
              </a:solidFill>
              <a:latin typeface="Calibri"/>
              <a:ea typeface="Calibri"/>
              <a:cs typeface="Calibri"/>
              <a:sym typeface="Calibri"/>
            </a:endParaRPr>
          </a:p>
        </p:txBody>
      </p:sp>
      <p:sp>
        <p:nvSpPr>
          <p:cNvPr id="100" name="Google Shape;100;p2"/>
          <p:cNvSpPr txBox="1"/>
          <p:nvPr/>
        </p:nvSpPr>
        <p:spPr>
          <a:xfrm>
            <a:off x="9090175" y="2653575"/>
            <a:ext cx="21438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AU" sz="2000" u="none" cap="none" strike="noStrike">
                <a:solidFill>
                  <a:schemeClr val="dk1"/>
                </a:solidFill>
                <a:latin typeface="Calibri"/>
                <a:ea typeface="Calibri"/>
                <a:cs typeface="Calibri"/>
                <a:sym typeface="Calibri"/>
              </a:rPr>
              <a:t>Tuesday 4-5pm</a:t>
            </a:r>
            <a:endParaRPr b="1" i="0" sz="2000" u="none" cap="none" strike="noStrike">
              <a:solidFill>
                <a:schemeClr val="dk1"/>
              </a:solidFill>
              <a:latin typeface="Calibri"/>
              <a:ea typeface="Calibri"/>
              <a:cs typeface="Calibri"/>
              <a:sym typeface="Calibri"/>
            </a:endParaRPr>
          </a:p>
        </p:txBody>
      </p:sp>
      <p:pic>
        <p:nvPicPr>
          <p:cNvPr id="101" name="Google Shape;101;p2"/>
          <p:cNvPicPr preferRelativeResize="0"/>
          <p:nvPr/>
        </p:nvPicPr>
        <p:blipFill>
          <a:blip r:embed="rId8">
            <a:alphaModFix/>
          </a:blip>
          <a:stretch>
            <a:fillRect/>
          </a:stretch>
        </p:blipFill>
        <p:spPr>
          <a:xfrm>
            <a:off x="1165588" y="3146175"/>
            <a:ext cx="2511675" cy="2511675"/>
          </a:xfrm>
          <a:prstGeom prst="rect">
            <a:avLst/>
          </a:prstGeom>
          <a:noFill/>
          <a:ln>
            <a:noFill/>
          </a:ln>
        </p:spPr>
      </p:pic>
      <p:pic>
        <p:nvPicPr>
          <p:cNvPr id="102" name="Google Shape;102;p2"/>
          <p:cNvPicPr preferRelativeResize="0"/>
          <p:nvPr/>
        </p:nvPicPr>
        <p:blipFill>
          <a:blip r:embed="rId9">
            <a:alphaModFix/>
          </a:blip>
          <a:stretch>
            <a:fillRect/>
          </a:stretch>
        </p:blipFill>
        <p:spPr>
          <a:xfrm>
            <a:off x="4845013" y="3117288"/>
            <a:ext cx="2501958" cy="2511674"/>
          </a:xfrm>
          <a:prstGeom prst="rect">
            <a:avLst/>
          </a:prstGeom>
          <a:noFill/>
          <a:ln>
            <a:noFill/>
          </a:ln>
        </p:spPr>
      </p:pic>
      <p:pic>
        <p:nvPicPr>
          <p:cNvPr id="103" name="Google Shape;103;p2"/>
          <p:cNvPicPr preferRelativeResize="0"/>
          <p:nvPr/>
        </p:nvPicPr>
        <p:blipFill>
          <a:blip r:embed="rId10">
            <a:alphaModFix/>
          </a:blip>
          <a:stretch>
            <a:fillRect/>
          </a:stretch>
        </p:blipFill>
        <p:spPr>
          <a:xfrm>
            <a:off x="8709070" y="3117288"/>
            <a:ext cx="2565426" cy="25116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4"/>
          <p:cNvPicPr preferRelativeResize="0"/>
          <p:nvPr/>
        </p:nvPicPr>
        <p:blipFill rotWithShape="1">
          <a:blip r:embed="rId3">
            <a:alphaModFix/>
          </a:blip>
          <a:srcRect b="44138" l="0" r="0" t="44138"/>
          <a:stretch/>
        </p:blipFill>
        <p:spPr>
          <a:xfrm>
            <a:off x="0" y="5962650"/>
            <a:ext cx="12192000" cy="895351"/>
          </a:xfrm>
          <a:prstGeom prst="rect">
            <a:avLst/>
          </a:prstGeom>
          <a:noFill/>
          <a:ln>
            <a:noFill/>
          </a:ln>
        </p:spPr>
      </p:pic>
      <p:sp>
        <p:nvSpPr>
          <p:cNvPr id="109" name="Google Shape;109;p4"/>
          <p:cNvSpPr txBox="1"/>
          <p:nvPr/>
        </p:nvSpPr>
        <p:spPr>
          <a:xfrm>
            <a:off x="306060" y="326309"/>
            <a:ext cx="7452000" cy="737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4200"/>
              <a:buFont typeface="Arial"/>
              <a:buNone/>
            </a:pPr>
            <a:r>
              <a:rPr b="1" i="0" lang="en-AU" sz="4200" u="none" cap="none" strike="noStrike">
                <a:solidFill>
                  <a:srgbClr val="000000"/>
                </a:solidFill>
                <a:latin typeface="Arial Narrow"/>
                <a:ea typeface="Arial Narrow"/>
                <a:cs typeface="Arial Narrow"/>
                <a:sym typeface="Arial Narrow"/>
              </a:rPr>
              <a:t>Agenda</a:t>
            </a:r>
            <a:endParaRPr b="1" i="0" sz="4200" u="none" cap="none" strike="noStrike">
              <a:solidFill>
                <a:srgbClr val="000000"/>
              </a:solidFill>
              <a:latin typeface="Arial Narrow"/>
              <a:ea typeface="Arial Narrow"/>
              <a:cs typeface="Arial Narrow"/>
              <a:sym typeface="Arial Narrow"/>
            </a:endParaRPr>
          </a:p>
        </p:txBody>
      </p:sp>
      <p:pic>
        <p:nvPicPr>
          <p:cNvPr id="110" name="Google Shape;110;p4"/>
          <p:cNvPicPr preferRelativeResize="0"/>
          <p:nvPr/>
        </p:nvPicPr>
        <p:blipFill rotWithShape="1">
          <a:blip r:embed="rId4">
            <a:alphaModFix/>
          </a:blip>
          <a:srcRect b="0" l="0" r="0" t="0"/>
          <a:stretch/>
        </p:blipFill>
        <p:spPr>
          <a:xfrm>
            <a:off x="306059" y="6304100"/>
            <a:ext cx="1247824" cy="363075"/>
          </a:xfrm>
          <a:prstGeom prst="rect">
            <a:avLst/>
          </a:prstGeom>
          <a:noFill/>
          <a:ln>
            <a:noFill/>
          </a:ln>
        </p:spPr>
      </p:pic>
      <p:grpSp>
        <p:nvGrpSpPr>
          <p:cNvPr id="111" name="Google Shape;111;p4"/>
          <p:cNvGrpSpPr/>
          <p:nvPr/>
        </p:nvGrpSpPr>
        <p:grpSpPr>
          <a:xfrm>
            <a:off x="432196" y="2559375"/>
            <a:ext cx="6992899" cy="1591288"/>
            <a:chOff x="3977400" y="945994"/>
            <a:chExt cx="5244806" cy="1193496"/>
          </a:xfrm>
        </p:grpSpPr>
        <p:grpSp>
          <p:nvGrpSpPr>
            <p:cNvPr id="112" name="Google Shape;112;p4"/>
            <p:cNvGrpSpPr/>
            <p:nvPr/>
          </p:nvGrpSpPr>
          <p:grpSpPr>
            <a:xfrm>
              <a:off x="4732925" y="1140987"/>
              <a:ext cx="529800" cy="998503"/>
              <a:chOff x="4318975" y="1083450"/>
              <a:chExt cx="529800" cy="591250"/>
            </a:xfrm>
          </p:grpSpPr>
          <p:sp>
            <p:nvSpPr>
              <p:cNvPr id="113" name="Google Shape;113;p4"/>
              <p:cNvSpPr/>
              <p:nvPr/>
            </p:nvSpPr>
            <p:spPr>
              <a:xfrm>
                <a:off x="4517125" y="1086100"/>
                <a:ext cx="133500" cy="588600"/>
              </a:xfrm>
              <a:prstGeom prst="rect">
                <a:avLst/>
              </a:prstGeom>
              <a:solidFill>
                <a:srgbClr val="840D3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4" name="Google Shape;114;p4"/>
              <p:cNvCxnSpPr/>
              <p:nvPr/>
            </p:nvCxnSpPr>
            <p:spPr>
              <a:xfrm rot="10800000">
                <a:off x="4318975" y="1083450"/>
                <a:ext cx="529800" cy="0"/>
              </a:xfrm>
              <a:prstGeom prst="straightConnector1">
                <a:avLst/>
              </a:prstGeom>
              <a:noFill/>
              <a:ln cap="flat" cmpd="sng" w="9525">
                <a:solidFill>
                  <a:srgbClr val="840D35"/>
                </a:solidFill>
                <a:prstDash val="solid"/>
                <a:round/>
                <a:headEnd len="sm" w="sm" type="none"/>
                <a:tailEnd len="sm" w="sm" type="none"/>
              </a:ln>
            </p:spPr>
          </p:cxnSp>
        </p:grpSp>
        <p:sp>
          <p:nvSpPr>
            <p:cNvPr id="115" name="Google Shape;115;p4"/>
            <p:cNvSpPr txBox="1"/>
            <p:nvPr/>
          </p:nvSpPr>
          <p:spPr>
            <a:xfrm>
              <a:off x="5343506" y="945994"/>
              <a:ext cx="3878700" cy="3468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2300"/>
                <a:buFont typeface="Arial"/>
                <a:buNone/>
              </a:pPr>
              <a:r>
                <a:rPr b="1" lang="en-AU" sz="2300">
                  <a:solidFill>
                    <a:srgbClr val="840D35"/>
                  </a:solidFill>
                  <a:latin typeface="Roboto"/>
                  <a:ea typeface="Roboto"/>
                  <a:cs typeface="Roboto"/>
                  <a:sym typeface="Roboto"/>
                </a:rPr>
                <a:t>Dictionary</a:t>
              </a:r>
              <a:r>
                <a:rPr b="1" i="0" lang="en-AU" sz="2300" u="none" cap="none" strike="noStrike">
                  <a:solidFill>
                    <a:srgbClr val="840D35"/>
                  </a:solidFill>
                  <a:latin typeface="Roboto"/>
                  <a:ea typeface="Roboto"/>
                  <a:cs typeface="Roboto"/>
                  <a:sym typeface="Roboto"/>
                </a:rPr>
                <a:t> - 30 mins</a:t>
              </a:r>
              <a:endParaRPr b="1" i="0" sz="2300" u="none" cap="none" strike="noStrike">
                <a:solidFill>
                  <a:srgbClr val="840D35"/>
                </a:solidFill>
                <a:latin typeface="Roboto"/>
                <a:ea typeface="Roboto"/>
                <a:cs typeface="Roboto"/>
                <a:sym typeface="Roboto"/>
              </a:endParaRPr>
            </a:p>
          </p:txBody>
        </p:sp>
        <p:sp>
          <p:nvSpPr>
            <p:cNvPr id="116" name="Google Shape;116;p4"/>
            <p:cNvSpPr txBox="1"/>
            <p:nvPr/>
          </p:nvSpPr>
          <p:spPr>
            <a:xfrm>
              <a:off x="5343506" y="1222245"/>
              <a:ext cx="3498900" cy="7230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Clr>
                  <a:schemeClr val="dk1"/>
                </a:buClr>
                <a:buSzPts val="1400"/>
                <a:buFont typeface="Arial"/>
                <a:buNone/>
              </a:pPr>
              <a:r>
                <a:rPr lang="en-AU">
                  <a:solidFill>
                    <a:srgbClr val="840D35"/>
                  </a:solidFill>
                  <a:latin typeface="Roboto"/>
                  <a:ea typeface="Roboto"/>
                  <a:cs typeface="Roboto"/>
                  <a:sym typeface="Roboto"/>
                </a:rPr>
                <a:t>Concept recap + practice + solution</a:t>
              </a:r>
              <a:endParaRPr b="0" i="0" sz="1400" u="none" cap="none" strike="noStrike">
                <a:solidFill>
                  <a:srgbClr val="840D35"/>
                </a:solidFill>
                <a:latin typeface="Roboto"/>
                <a:ea typeface="Roboto"/>
                <a:cs typeface="Roboto"/>
                <a:sym typeface="Roboto"/>
              </a:endParaRPr>
            </a:p>
          </p:txBody>
        </p:sp>
        <p:sp>
          <p:nvSpPr>
            <p:cNvPr id="117" name="Google Shape;117;p4"/>
            <p:cNvSpPr txBox="1"/>
            <p:nvPr/>
          </p:nvSpPr>
          <p:spPr>
            <a:xfrm>
              <a:off x="3977400" y="973693"/>
              <a:ext cx="758400" cy="346800"/>
            </a:xfrm>
            <a:prstGeom prst="rect">
              <a:avLst/>
            </a:prstGeom>
            <a:noFill/>
            <a:ln>
              <a:noFill/>
            </a:ln>
          </p:spPr>
          <p:txBody>
            <a:bodyPr anchorCtr="0" anchor="t" bIns="121900" lIns="121900" spcFirstLastPara="1" rIns="121900" wrap="square" tIns="121900">
              <a:noAutofit/>
            </a:bodyPr>
            <a:lstStyle/>
            <a:p>
              <a:pPr indent="0" lvl="0" marL="0" marR="0" rtl="0" algn="r">
                <a:lnSpc>
                  <a:spcPct val="115000"/>
                </a:lnSpc>
                <a:spcBef>
                  <a:spcPts val="0"/>
                </a:spcBef>
                <a:spcAft>
                  <a:spcPts val="0"/>
                </a:spcAft>
                <a:buClr>
                  <a:srgbClr val="000000"/>
                </a:buClr>
                <a:buSzPts val="1600"/>
                <a:buFont typeface="Arial"/>
                <a:buNone/>
              </a:pPr>
              <a:r>
                <a:rPr b="0" i="0" lang="en-AU" sz="1600" u="none" cap="none" strike="noStrike">
                  <a:solidFill>
                    <a:srgbClr val="840D35"/>
                  </a:solidFill>
                  <a:latin typeface="Roboto"/>
                  <a:ea typeface="Roboto"/>
                  <a:cs typeface="Roboto"/>
                  <a:sym typeface="Roboto"/>
                </a:rPr>
                <a:t>02</a:t>
              </a:r>
              <a:endParaRPr b="0" i="0" sz="1600" u="none" cap="none" strike="noStrike">
                <a:solidFill>
                  <a:srgbClr val="840D35"/>
                </a:solidFill>
                <a:latin typeface="Roboto"/>
                <a:ea typeface="Roboto"/>
                <a:cs typeface="Roboto"/>
                <a:sym typeface="Roboto"/>
              </a:endParaRPr>
            </a:p>
          </p:txBody>
        </p:sp>
      </p:grpSp>
      <p:grpSp>
        <p:nvGrpSpPr>
          <p:cNvPr id="118" name="Google Shape;118;p4"/>
          <p:cNvGrpSpPr/>
          <p:nvPr/>
        </p:nvGrpSpPr>
        <p:grpSpPr>
          <a:xfrm>
            <a:off x="432196" y="3891850"/>
            <a:ext cx="6142122" cy="1591271"/>
            <a:chOff x="3977400" y="946007"/>
            <a:chExt cx="4606707" cy="1193483"/>
          </a:xfrm>
        </p:grpSpPr>
        <p:grpSp>
          <p:nvGrpSpPr>
            <p:cNvPr id="119" name="Google Shape;119;p4"/>
            <p:cNvGrpSpPr/>
            <p:nvPr/>
          </p:nvGrpSpPr>
          <p:grpSpPr>
            <a:xfrm>
              <a:off x="4732925" y="1142460"/>
              <a:ext cx="529800" cy="997030"/>
              <a:chOff x="4318975" y="1084322"/>
              <a:chExt cx="529800" cy="590378"/>
            </a:xfrm>
          </p:grpSpPr>
          <p:sp>
            <p:nvSpPr>
              <p:cNvPr id="120" name="Google Shape;120;p4"/>
              <p:cNvSpPr/>
              <p:nvPr/>
            </p:nvSpPr>
            <p:spPr>
              <a:xfrm>
                <a:off x="4517125" y="1086100"/>
                <a:ext cx="133500" cy="588600"/>
              </a:xfrm>
              <a:prstGeom prst="rect">
                <a:avLst/>
              </a:prstGeom>
              <a:solidFill>
                <a:srgbClr val="C2C2C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1" name="Google Shape;121;p4"/>
              <p:cNvCxnSpPr/>
              <p:nvPr/>
            </p:nvCxnSpPr>
            <p:spPr>
              <a:xfrm rot="10800000">
                <a:off x="4318975" y="1084322"/>
                <a:ext cx="529800" cy="0"/>
              </a:xfrm>
              <a:prstGeom prst="straightConnector1">
                <a:avLst/>
              </a:prstGeom>
              <a:noFill/>
              <a:ln cap="flat" cmpd="sng" w="9525">
                <a:solidFill>
                  <a:srgbClr val="C2C2C2"/>
                </a:solidFill>
                <a:prstDash val="solid"/>
                <a:round/>
                <a:headEnd len="sm" w="sm" type="none"/>
                <a:tailEnd len="sm" w="sm" type="none"/>
              </a:ln>
            </p:spPr>
          </p:cxnSp>
        </p:grpSp>
        <p:sp>
          <p:nvSpPr>
            <p:cNvPr id="122" name="Google Shape;122;p4"/>
            <p:cNvSpPr txBox="1"/>
            <p:nvPr/>
          </p:nvSpPr>
          <p:spPr>
            <a:xfrm>
              <a:off x="5343507" y="946007"/>
              <a:ext cx="3240600" cy="2760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2400"/>
                <a:buFont typeface="Arial"/>
                <a:buNone/>
              </a:pPr>
              <a:r>
                <a:rPr b="1" i="0" lang="en-AU" sz="2400" u="none" cap="none" strike="noStrike">
                  <a:solidFill>
                    <a:srgbClr val="858585"/>
                  </a:solidFill>
                  <a:latin typeface="Roboto"/>
                  <a:ea typeface="Roboto"/>
                  <a:cs typeface="Roboto"/>
                  <a:sym typeface="Roboto"/>
                </a:rPr>
                <a:t>Closure speaking - 10 mins</a:t>
              </a:r>
              <a:endParaRPr b="1" i="0" sz="2400" u="none" cap="none" strike="noStrike">
                <a:solidFill>
                  <a:srgbClr val="858585"/>
                </a:solidFill>
                <a:latin typeface="Roboto"/>
                <a:ea typeface="Roboto"/>
                <a:cs typeface="Roboto"/>
                <a:sym typeface="Roboto"/>
              </a:endParaRPr>
            </a:p>
          </p:txBody>
        </p:sp>
        <p:sp>
          <p:nvSpPr>
            <p:cNvPr id="123" name="Google Shape;123;p4"/>
            <p:cNvSpPr txBox="1"/>
            <p:nvPr/>
          </p:nvSpPr>
          <p:spPr>
            <a:xfrm>
              <a:off x="5343500" y="1222248"/>
              <a:ext cx="2728200" cy="4107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2100"/>
                </a:spcAft>
                <a:buClr>
                  <a:srgbClr val="000000"/>
                </a:buClr>
                <a:buSzPts val="1400"/>
                <a:buFont typeface="Arial"/>
                <a:buNone/>
              </a:pPr>
              <a:r>
                <a:rPr b="0" i="0" lang="en-AU" sz="1400" u="none" cap="none" strike="noStrike">
                  <a:solidFill>
                    <a:srgbClr val="858585"/>
                  </a:solidFill>
                  <a:latin typeface="Roboto"/>
                  <a:ea typeface="Roboto"/>
                  <a:cs typeface="Roboto"/>
                  <a:sym typeface="Roboto"/>
                </a:rPr>
                <a:t>Attendance recording</a:t>
              </a:r>
              <a:endParaRPr b="0" i="0" sz="1400" u="none" cap="none" strike="noStrike">
                <a:solidFill>
                  <a:srgbClr val="858585"/>
                </a:solidFill>
                <a:latin typeface="Roboto"/>
                <a:ea typeface="Roboto"/>
                <a:cs typeface="Roboto"/>
                <a:sym typeface="Roboto"/>
              </a:endParaRPr>
            </a:p>
          </p:txBody>
        </p:sp>
        <p:sp>
          <p:nvSpPr>
            <p:cNvPr id="124" name="Google Shape;124;p4"/>
            <p:cNvSpPr txBox="1"/>
            <p:nvPr/>
          </p:nvSpPr>
          <p:spPr>
            <a:xfrm>
              <a:off x="3977400" y="973693"/>
              <a:ext cx="758400" cy="346800"/>
            </a:xfrm>
            <a:prstGeom prst="rect">
              <a:avLst/>
            </a:prstGeom>
            <a:noFill/>
            <a:ln>
              <a:noFill/>
            </a:ln>
          </p:spPr>
          <p:txBody>
            <a:bodyPr anchorCtr="0" anchor="t" bIns="121900" lIns="121900" spcFirstLastPara="1" rIns="121900" wrap="square" tIns="121900">
              <a:noAutofit/>
            </a:bodyPr>
            <a:lstStyle/>
            <a:p>
              <a:pPr indent="0" lvl="0" marL="0" marR="0" rtl="0" algn="r">
                <a:lnSpc>
                  <a:spcPct val="115000"/>
                </a:lnSpc>
                <a:spcBef>
                  <a:spcPts val="0"/>
                </a:spcBef>
                <a:spcAft>
                  <a:spcPts val="0"/>
                </a:spcAft>
                <a:buClr>
                  <a:srgbClr val="000000"/>
                </a:buClr>
                <a:buSzPts val="1600"/>
                <a:buFont typeface="Arial"/>
                <a:buNone/>
              </a:pPr>
              <a:r>
                <a:rPr b="0" i="0" lang="en-AU" sz="1600" u="none" cap="none" strike="noStrike">
                  <a:solidFill>
                    <a:srgbClr val="858585"/>
                  </a:solidFill>
                  <a:latin typeface="Roboto"/>
                  <a:ea typeface="Roboto"/>
                  <a:cs typeface="Roboto"/>
                  <a:sym typeface="Roboto"/>
                </a:rPr>
                <a:t>03</a:t>
              </a:r>
              <a:endParaRPr b="0" i="0" sz="1600" u="none" cap="none" strike="noStrike">
                <a:solidFill>
                  <a:srgbClr val="858585"/>
                </a:solidFill>
                <a:latin typeface="Roboto"/>
                <a:ea typeface="Roboto"/>
                <a:cs typeface="Roboto"/>
                <a:sym typeface="Roboto"/>
              </a:endParaRPr>
            </a:p>
          </p:txBody>
        </p:sp>
      </p:grpSp>
      <p:grpSp>
        <p:nvGrpSpPr>
          <p:cNvPr id="125" name="Google Shape;125;p4"/>
          <p:cNvGrpSpPr/>
          <p:nvPr/>
        </p:nvGrpSpPr>
        <p:grpSpPr>
          <a:xfrm>
            <a:off x="432196" y="1224925"/>
            <a:ext cx="7104497" cy="1591404"/>
            <a:chOff x="3977400" y="946000"/>
            <a:chExt cx="5328506" cy="1193583"/>
          </a:xfrm>
        </p:grpSpPr>
        <p:grpSp>
          <p:nvGrpSpPr>
            <p:cNvPr id="126" name="Google Shape;126;p4"/>
            <p:cNvGrpSpPr/>
            <p:nvPr/>
          </p:nvGrpSpPr>
          <p:grpSpPr>
            <a:xfrm>
              <a:off x="4732925" y="1140987"/>
              <a:ext cx="529800" cy="998596"/>
              <a:chOff x="4318975" y="1083450"/>
              <a:chExt cx="529800" cy="591305"/>
            </a:xfrm>
          </p:grpSpPr>
          <p:sp>
            <p:nvSpPr>
              <p:cNvPr id="127" name="Google Shape;127;p4"/>
              <p:cNvSpPr/>
              <p:nvPr/>
            </p:nvSpPr>
            <p:spPr>
              <a:xfrm>
                <a:off x="4517129" y="1083455"/>
                <a:ext cx="133500" cy="591300"/>
              </a:xfrm>
              <a:prstGeom prst="rect">
                <a:avLst/>
              </a:prstGeom>
              <a:solidFill>
                <a:srgbClr val="840D3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8" name="Google Shape;128;p4"/>
              <p:cNvCxnSpPr/>
              <p:nvPr/>
            </p:nvCxnSpPr>
            <p:spPr>
              <a:xfrm rot="10800000">
                <a:off x="4318975" y="1083450"/>
                <a:ext cx="529800" cy="0"/>
              </a:xfrm>
              <a:prstGeom prst="straightConnector1">
                <a:avLst/>
              </a:prstGeom>
              <a:noFill/>
              <a:ln cap="flat" cmpd="sng" w="9525">
                <a:solidFill>
                  <a:srgbClr val="840D35"/>
                </a:solidFill>
                <a:prstDash val="solid"/>
                <a:round/>
                <a:headEnd len="sm" w="sm" type="none"/>
                <a:tailEnd len="sm" w="sm" type="none"/>
              </a:ln>
            </p:spPr>
          </p:cxnSp>
        </p:grpSp>
        <p:sp>
          <p:nvSpPr>
            <p:cNvPr id="129" name="Google Shape;129;p4"/>
            <p:cNvSpPr txBox="1"/>
            <p:nvPr/>
          </p:nvSpPr>
          <p:spPr>
            <a:xfrm>
              <a:off x="5343506" y="946000"/>
              <a:ext cx="3962400" cy="3468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2400"/>
                <a:buFont typeface="Arial"/>
                <a:buNone/>
              </a:pPr>
              <a:r>
                <a:rPr b="1" lang="en-AU" sz="2400">
                  <a:solidFill>
                    <a:srgbClr val="840D35"/>
                  </a:solidFill>
                  <a:latin typeface="Roboto"/>
                  <a:ea typeface="Roboto"/>
                  <a:cs typeface="Roboto"/>
                  <a:sym typeface="Roboto"/>
                </a:rPr>
                <a:t>Set </a:t>
              </a:r>
              <a:r>
                <a:rPr b="1" i="0" lang="en-AU" sz="2400" u="none" cap="none" strike="noStrike">
                  <a:solidFill>
                    <a:srgbClr val="840D35"/>
                  </a:solidFill>
                  <a:latin typeface="Roboto"/>
                  <a:ea typeface="Roboto"/>
                  <a:cs typeface="Roboto"/>
                  <a:sym typeface="Roboto"/>
                </a:rPr>
                <a:t>- </a:t>
              </a:r>
              <a:r>
                <a:rPr b="1" lang="en-AU" sz="2400">
                  <a:solidFill>
                    <a:srgbClr val="840D35"/>
                  </a:solidFill>
                  <a:latin typeface="Roboto"/>
                  <a:ea typeface="Roboto"/>
                  <a:cs typeface="Roboto"/>
                  <a:sym typeface="Roboto"/>
                </a:rPr>
                <a:t>15</a:t>
              </a:r>
              <a:r>
                <a:rPr b="1" i="0" lang="en-AU" sz="2400" u="none" cap="none" strike="noStrike">
                  <a:solidFill>
                    <a:srgbClr val="840D35"/>
                  </a:solidFill>
                  <a:latin typeface="Roboto"/>
                  <a:ea typeface="Roboto"/>
                  <a:cs typeface="Roboto"/>
                  <a:sym typeface="Roboto"/>
                </a:rPr>
                <a:t> mins</a:t>
              </a:r>
              <a:endParaRPr b="1" i="0" sz="2400" u="none" cap="none" strike="noStrike">
                <a:solidFill>
                  <a:srgbClr val="840D35"/>
                </a:solidFill>
                <a:latin typeface="Roboto"/>
                <a:ea typeface="Roboto"/>
                <a:cs typeface="Roboto"/>
                <a:sym typeface="Roboto"/>
              </a:endParaRPr>
            </a:p>
          </p:txBody>
        </p:sp>
        <p:sp>
          <p:nvSpPr>
            <p:cNvPr id="130" name="Google Shape;130;p4"/>
            <p:cNvSpPr txBox="1"/>
            <p:nvPr/>
          </p:nvSpPr>
          <p:spPr>
            <a:xfrm>
              <a:off x="3977400" y="973693"/>
              <a:ext cx="758400" cy="346800"/>
            </a:xfrm>
            <a:prstGeom prst="rect">
              <a:avLst/>
            </a:prstGeom>
            <a:noFill/>
            <a:ln>
              <a:noFill/>
            </a:ln>
          </p:spPr>
          <p:txBody>
            <a:bodyPr anchorCtr="0" anchor="t" bIns="121900" lIns="121900" spcFirstLastPara="1" rIns="121900" wrap="square" tIns="121900">
              <a:noAutofit/>
            </a:bodyPr>
            <a:lstStyle/>
            <a:p>
              <a:pPr indent="0" lvl="0" marL="0" marR="0" rtl="0" algn="r">
                <a:lnSpc>
                  <a:spcPct val="115000"/>
                </a:lnSpc>
                <a:spcBef>
                  <a:spcPts val="0"/>
                </a:spcBef>
                <a:spcAft>
                  <a:spcPts val="0"/>
                </a:spcAft>
                <a:buClr>
                  <a:srgbClr val="000000"/>
                </a:buClr>
                <a:buSzPts val="1600"/>
                <a:buFont typeface="Arial"/>
                <a:buNone/>
              </a:pPr>
              <a:r>
                <a:rPr b="0" i="0" lang="en-AU" sz="1600" u="none" cap="none" strike="noStrike">
                  <a:solidFill>
                    <a:srgbClr val="840D35"/>
                  </a:solidFill>
                  <a:latin typeface="Roboto"/>
                  <a:ea typeface="Roboto"/>
                  <a:cs typeface="Roboto"/>
                  <a:sym typeface="Roboto"/>
                </a:rPr>
                <a:t>01</a:t>
              </a:r>
              <a:endParaRPr b="0" i="0" sz="1600" u="none" cap="none" strike="noStrike">
                <a:solidFill>
                  <a:srgbClr val="840D35"/>
                </a:solidFill>
                <a:latin typeface="Roboto"/>
                <a:ea typeface="Roboto"/>
                <a:cs typeface="Roboto"/>
                <a:sym typeface="Roboto"/>
              </a:endParaRPr>
            </a:p>
          </p:txBody>
        </p:sp>
        <p:sp>
          <p:nvSpPr>
            <p:cNvPr id="131" name="Google Shape;131;p4"/>
            <p:cNvSpPr txBox="1"/>
            <p:nvPr/>
          </p:nvSpPr>
          <p:spPr>
            <a:xfrm>
              <a:off x="5343500" y="1222248"/>
              <a:ext cx="2728200" cy="4107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2100"/>
                </a:spcAft>
                <a:buClr>
                  <a:srgbClr val="000000"/>
                </a:buClr>
                <a:buSzPts val="1400"/>
                <a:buFont typeface="Arial"/>
                <a:buNone/>
              </a:pPr>
              <a:r>
                <a:rPr b="0" i="0" lang="en-AU" sz="1400" u="none" cap="none" strike="noStrike">
                  <a:solidFill>
                    <a:srgbClr val="840D35"/>
                  </a:solidFill>
                  <a:latin typeface="Roboto"/>
                  <a:ea typeface="Roboto"/>
                  <a:cs typeface="Roboto"/>
                  <a:sym typeface="Roboto"/>
                </a:rPr>
                <a:t>Concept recap + practice + solution</a:t>
              </a:r>
              <a:endParaRPr b="0" i="0" sz="1400" u="none" cap="none" strike="noStrike">
                <a:solidFill>
                  <a:srgbClr val="840D35"/>
                </a:solidFill>
                <a:latin typeface="Roboto"/>
                <a:ea typeface="Roboto"/>
                <a:cs typeface="Roboto"/>
                <a:sym typeface="Roboto"/>
              </a:endParaRPr>
            </a:p>
          </p:txBody>
        </p:sp>
      </p:grpSp>
      <p:sp>
        <p:nvSpPr>
          <p:cNvPr id="132" name="Google Shape;132;p4"/>
          <p:cNvSpPr txBox="1"/>
          <p:nvPr/>
        </p:nvSpPr>
        <p:spPr>
          <a:xfrm>
            <a:off x="7113225" y="1224925"/>
            <a:ext cx="4700400" cy="16239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700"/>
              <a:buFont typeface="Arial"/>
              <a:buNone/>
            </a:pPr>
            <a:r>
              <a:rPr b="1" i="0" lang="en-AU" sz="1700" u="none" cap="none" strike="noStrike">
                <a:solidFill>
                  <a:srgbClr val="000000"/>
                </a:solidFill>
                <a:latin typeface="Arial"/>
                <a:ea typeface="Arial"/>
                <a:cs typeface="Arial"/>
                <a:sym typeface="Arial"/>
              </a:rPr>
              <a:t>Please input your questions for each practice into the form below:</a:t>
            </a:r>
            <a:endParaRPr b="1" i="0" sz="17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700"/>
              <a:buFont typeface="Arial"/>
              <a:buNone/>
            </a:pPr>
            <a:r>
              <a:rPr lang="en-AU" sz="1700" u="sng">
                <a:solidFill>
                  <a:schemeClr val="hlink"/>
                </a:solidFill>
                <a:hlinkClick r:id="rId5"/>
              </a:rPr>
              <a:t>https://tinyurl.com/PASS-Wk5-questions</a:t>
            </a:r>
            <a:endParaRPr sz="1700"/>
          </a:p>
          <a:p>
            <a:pPr indent="0" lvl="0" marL="0" marR="0" rtl="0" algn="l">
              <a:lnSpc>
                <a:spcPct val="150000"/>
              </a:lnSpc>
              <a:spcBef>
                <a:spcPts val="0"/>
              </a:spcBef>
              <a:spcAft>
                <a:spcPts val="0"/>
              </a:spcAft>
              <a:buClr>
                <a:srgbClr val="000000"/>
              </a:buClr>
              <a:buSzPts val="1700"/>
              <a:buFont typeface="Arial"/>
              <a:buNone/>
            </a:pPr>
            <a:r>
              <a:t/>
            </a:r>
            <a:endParaRPr sz="1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6" name="Shape 136"/>
        <p:cNvGrpSpPr/>
        <p:nvPr/>
      </p:nvGrpSpPr>
      <p:grpSpPr>
        <a:xfrm>
          <a:off x="0" y="0"/>
          <a:ext cx="0" cy="0"/>
          <a:chOff x="0" y="0"/>
          <a:chExt cx="0" cy="0"/>
        </a:xfrm>
      </p:grpSpPr>
      <p:pic>
        <p:nvPicPr>
          <p:cNvPr id="137" name="Google Shape;137;g2eecc07110f_0_15"/>
          <p:cNvPicPr preferRelativeResize="0"/>
          <p:nvPr/>
        </p:nvPicPr>
        <p:blipFill rotWithShape="1">
          <a:blip r:embed="rId4">
            <a:alphaModFix/>
          </a:blip>
          <a:srcRect b="44137" l="0" r="0" t="44138"/>
          <a:stretch/>
        </p:blipFill>
        <p:spPr>
          <a:xfrm>
            <a:off x="0" y="5962650"/>
            <a:ext cx="12192000" cy="895351"/>
          </a:xfrm>
          <a:prstGeom prst="rect">
            <a:avLst/>
          </a:prstGeom>
          <a:noFill/>
          <a:ln>
            <a:noFill/>
          </a:ln>
        </p:spPr>
      </p:pic>
      <p:sp>
        <p:nvSpPr>
          <p:cNvPr id="138" name="Google Shape;138;g2eecc07110f_0_15"/>
          <p:cNvSpPr txBox="1"/>
          <p:nvPr/>
        </p:nvSpPr>
        <p:spPr>
          <a:xfrm>
            <a:off x="306060" y="326309"/>
            <a:ext cx="7452000" cy="737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4200"/>
              <a:buFont typeface="Arial"/>
              <a:buNone/>
            </a:pPr>
            <a:r>
              <a:rPr b="1" i="0" lang="en-AU" sz="4200" u="none" cap="none" strike="noStrike">
                <a:solidFill>
                  <a:srgbClr val="000000"/>
                </a:solidFill>
                <a:latin typeface="Arial Narrow"/>
                <a:ea typeface="Arial Narrow"/>
                <a:cs typeface="Arial Narrow"/>
                <a:sym typeface="Arial Narrow"/>
              </a:rPr>
              <a:t>Revision 1 - </a:t>
            </a:r>
            <a:r>
              <a:rPr b="1" lang="en-AU" sz="4200">
                <a:latin typeface="Arial Narrow"/>
                <a:ea typeface="Arial Narrow"/>
                <a:cs typeface="Arial Narrow"/>
                <a:sym typeface="Arial Narrow"/>
              </a:rPr>
              <a:t>Set</a:t>
            </a:r>
            <a:endParaRPr b="1" i="0" sz="4200" u="none" cap="none" strike="noStrike">
              <a:solidFill>
                <a:srgbClr val="000000"/>
              </a:solidFill>
              <a:latin typeface="Arial Narrow"/>
              <a:ea typeface="Arial Narrow"/>
              <a:cs typeface="Arial Narrow"/>
              <a:sym typeface="Arial Narrow"/>
            </a:endParaRPr>
          </a:p>
        </p:txBody>
      </p:sp>
      <p:pic>
        <p:nvPicPr>
          <p:cNvPr id="139" name="Google Shape;139;g2eecc07110f_0_15"/>
          <p:cNvPicPr preferRelativeResize="0"/>
          <p:nvPr/>
        </p:nvPicPr>
        <p:blipFill rotWithShape="1">
          <a:blip r:embed="rId5">
            <a:alphaModFix/>
          </a:blip>
          <a:srcRect b="0" l="0" r="0" t="0"/>
          <a:stretch/>
        </p:blipFill>
        <p:spPr>
          <a:xfrm>
            <a:off x="306059" y="6304100"/>
            <a:ext cx="1247824" cy="363075"/>
          </a:xfrm>
          <a:prstGeom prst="rect">
            <a:avLst/>
          </a:prstGeom>
          <a:noFill/>
          <a:ln>
            <a:noFill/>
          </a:ln>
        </p:spPr>
      </p:pic>
      <p:sp>
        <p:nvSpPr>
          <p:cNvPr id="140" name="Google Shape;140;g2eecc07110f_0_15"/>
          <p:cNvSpPr txBox="1"/>
          <p:nvPr/>
        </p:nvSpPr>
        <p:spPr>
          <a:xfrm>
            <a:off x="415325" y="1959200"/>
            <a:ext cx="5531100" cy="2605200"/>
          </a:xfrm>
          <a:prstGeom prst="rect">
            <a:avLst/>
          </a:prstGeom>
          <a:noFill/>
          <a:ln>
            <a:noFill/>
          </a:ln>
        </p:spPr>
        <p:txBody>
          <a:bodyPr anchorCtr="0" anchor="t" bIns="91425" lIns="91425" spcFirstLastPara="1" rIns="91425" wrap="square" tIns="91425">
            <a:spAutoFit/>
          </a:bodyPr>
          <a:lstStyle/>
          <a:p>
            <a:pPr indent="-203200" lvl="0" marL="203200" rtl="0" algn="l">
              <a:lnSpc>
                <a:spcPct val="150000"/>
              </a:lnSpc>
              <a:spcBef>
                <a:spcPts val="0"/>
              </a:spcBef>
              <a:spcAft>
                <a:spcPts val="0"/>
              </a:spcAft>
              <a:buNone/>
            </a:pPr>
            <a:r>
              <a:rPr lang="en-AU" sz="1850">
                <a:solidFill>
                  <a:srgbClr val="0E0E0E"/>
                </a:solidFill>
                <a:latin typeface="Times New Roman"/>
                <a:ea typeface="Times New Roman"/>
                <a:cs typeface="Times New Roman"/>
                <a:sym typeface="Times New Roman"/>
              </a:rPr>
              <a:t>	1.	</a:t>
            </a:r>
            <a:r>
              <a:rPr b="1" lang="en-AU" sz="1850">
                <a:solidFill>
                  <a:srgbClr val="0E0E0E"/>
                </a:solidFill>
              </a:rPr>
              <a:t>Unique Elements</a:t>
            </a:r>
            <a:r>
              <a:rPr lang="en-AU" sz="1850">
                <a:solidFill>
                  <a:srgbClr val="0E0E0E"/>
                </a:solidFill>
              </a:rPr>
              <a:t>: All elements in a set are unique, meaning no duplicates are allowed.</a:t>
            </a:r>
            <a:endParaRPr sz="1850">
              <a:solidFill>
                <a:srgbClr val="0E0E0E"/>
              </a:solidFill>
            </a:endParaRPr>
          </a:p>
          <a:p>
            <a:pPr indent="-203200" lvl="0" marL="203200" rtl="0" algn="l">
              <a:lnSpc>
                <a:spcPct val="150000"/>
              </a:lnSpc>
              <a:spcBef>
                <a:spcPts val="0"/>
              </a:spcBef>
              <a:spcAft>
                <a:spcPts val="0"/>
              </a:spcAft>
              <a:buNone/>
            </a:pPr>
            <a:r>
              <a:rPr lang="en-AU" sz="1850">
                <a:solidFill>
                  <a:srgbClr val="0E0E0E"/>
                </a:solidFill>
                <a:latin typeface="Times New Roman"/>
                <a:ea typeface="Times New Roman"/>
                <a:cs typeface="Times New Roman"/>
                <a:sym typeface="Times New Roman"/>
              </a:rPr>
              <a:t>	2.	</a:t>
            </a:r>
            <a:r>
              <a:rPr b="1" lang="en-AU" sz="1850">
                <a:solidFill>
                  <a:srgbClr val="0E0E0E"/>
                </a:solidFill>
              </a:rPr>
              <a:t>Unordered</a:t>
            </a:r>
            <a:r>
              <a:rPr lang="en-AU" sz="1850">
                <a:solidFill>
                  <a:srgbClr val="0E0E0E"/>
                </a:solidFill>
              </a:rPr>
              <a:t>: Sets do not maintain the order of elements, so the items may appear in any order.</a:t>
            </a:r>
            <a:endParaRPr sz="1850">
              <a:solidFill>
                <a:srgbClr val="0E0E0E"/>
              </a:solidFill>
            </a:endParaRPr>
          </a:p>
          <a:p>
            <a:pPr indent="-203200" lvl="0" marL="203200" rtl="0" algn="l">
              <a:lnSpc>
                <a:spcPct val="150000"/>
              </a:lnSpc>
              <a:spcBef>
                <a:spcPts val="0"/>
              </a:spcBef>
              <a:spcAft>
                <a:spcPts val="0"/>
              </a:spcAft>
              <a:buNone/>
            </a:pPr>
            <a:r>
              <a:rPr lang="en-AU" sz="1850">
                <a:solidFill>
                  <a:srgbClr val="0E0E0E"/>
                </a:solidFill>
                <a:latin typeface="Times New Roman"/>
                <a:ea typeface="Times New Roman"/>
                <a:cs typeface="Times New Roman"/>
                <a:sym typeface="Times New Roman"/>
              </a:rPr>
              <a:t>	3.	</a:t>
            </a:r>
            <a:r>
              <a:rPr b="1" lang="en-AU" sz="1850">
                <a:solidFill>
                  <a:srgbClr val="0E0E0E"/>
                </a:solidFill>
              </a:rPr>
              <a:t>Mutable</a:t>
            </a:r>
            <a:r>
              <a:rPr lang="en-AU" sz="1850">
                <a:solidFill>
                  <a:srgbClr val="0E0E0E"/>
                </a:solidFill>
              </a:rPr>
              <a:t>: You can modify a set by adding or removing elements after it has been created.</a:t>
            </a:r>
            <a:endParaRPr sz="1850">
              <a:solidFill>
                <a:srgbClr val="0E0E0E"/>
              </a:solidFill>
            </a:endParaRPr>
          </a:p>
        </p:txBody>
      </p:sp>
      <p:pic>
        <p:nvPicPr>
          <p:cNvPr id="141" name="Google Shape;141;g2eecc07110f_0_15"/>
          <p:cNvPicPr preferRelativeResize="0"/>
          <p:nvPr/>
        </p:nvPicPr>
        <p:blipFill>
          <a:blip r:embed="rId6">
            <a:alphaModFix/>
          </a:blip>
          <a:stretch>
            <a:fillRect/>
          </a:stretch>
        </p:blipFill>
        <p:spPr>
          <a:xfrm>
            <a:off x="6038025" y="2258609"/>
            <a:ext cx="5930650" cy="2006389"/>
          </a:xfrm>
          <a:prstGeom prst="rect">
            <a:avLst/>
          </a:prstGeom>
          <a:noFill/>
          <a:ln>
            <a:noFill/>
          </a:ln>
        </p:spPr>
      </p:pic>
      <p:sp>
        <p:nvSpPr>
          <p:cNvPr id="142" name="Google Shape;142;g2eecc07110f_0_15"/>
          <p:cNvSpPr txBox="1"/>
          <p:nvPr/>
        </p:nvSpPr>
        <p:spPr>
          <a:xfrm>
            <a:off x="6770400" y="0"/>
            <a:ext cx="5421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AU" sz="1700">
                <a:solidFill>
                  <a:schemeClr val="dk1"/>
                </a:solidFill>
                <a:latin typeface="Calibri"/>
                <a:ea typeface="Calibri"/>
                <a:cs typeface="Calibri"/>
                <a:sym typeface="Calibri"/>
              </a:rPr>
              <a:t>Question form: </a:t>
            </a:r>
            <a:r>
              <a:rPr lang="en-AU" sz="1700" u="sng">
                <a:solidFill>
                  <a:schemeClr val="hlink"/>
                </a:solidFill>
                <a:hlinkClick r:id="rId7"/>
              </a:rPr>
              <a:t>https://tinyurl.com/PASS-Wk5-questions</a:t>
            </a:r>
            <a:endParaRPr sz="17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6" name="Shape 146"/>
        <p:cNvGrpSpPr/>
        <p:nvPr/>
      </p:nvGrpSpPr>
      <p:grpSpPr>
        <a:xfrm>
          <a:off x="0" y="0"/>
          <a:ext cx="0" cy="0"/>
          <a:chOff x="0" y="0"/>
          <a:chExt cx="0" cy="0"/>
        </a:xfrm>
      </p:grpSpPr>
      <p:pic>
        <p:nvPicPr>
          <p:cNvPr id="147" name="Google Shape;147;g27a154bbe43_0_5"/>
          <p:cNvPicPr preferRelativeResize="0"/>
          <p:nvPr/>
        </p:nvPicPr>
        <p:blipFill rotWithShape="1">
          <a:blip r:embed="rId4">
            <a:alphaModFix/>
          </a:blip>
          <a:srcRect b="44136" l="0" r="0" t="44136"/>
          <a:stretch/>
        </p:blipFill>
        <p:spPr>
          <a:xfrm>
            <a:off x="0" y="5962650"/>
            <a:ext cx="12192000" cy="895351"/>
          </a:xfrm>
          <a:prstGeom prst="rect">
            <a:avLst/>
          </a:prstGeom>
          <a:noFill/>
          <a:ln>
            <a:noFill/>
          </a:ln>
        </p:spPr>
      </p:pic>
      <p:sp>
        <p:nvSpPr>
          <p:cNvPr id="148" name="Google Shape;148;g27a154bbe43_0_5"/>
          <p:cNvSpPr txBox="1"/>
          <p:nvPr/>
        </p:nvSpPr>
        <p:spPr>
          <a:xfrm>
            <a:off x="306060" y="326309"/>
            <a:ext cx="7452000" cy="737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4200"/>
              <a:buFont typeface="Arial"/>
              <a:buNone/>
            </a:pPr>
            <a:r>
              <a:rPr b="1" i="0" lang="en-AU" sz="4200" u="none" cap="none" strike="noStrike">
                <a:solidFill>
                  <a:srgbClr val="000000"/>
                </a:solidFill>
                <a:latin typeface="Arial Narrow"/>
                <a:ea typeface="Arial Narrow"/>
                <a:cs typeface="Arial Narrow"/>
                <a:sym typeface="Arial Narrow"/>
              </a:rPr>
              <a:t>Revision 1 - Problem</a:t>
            </a:r>
            <a:endParaRPr b="1" i="0" sz="4200" u="none" cap="none" strike="noStrike">
              <a:solidFill>
                <a:srgbClr val="000000"/>
              </a:solidFill>
              <a:latin typeface="Arial Narrow"/>
              <a:ea typeface="Arial Narrow"/>
              <a:cs typeface="Arial Narrow"/>
              <a:sym typeface="Arial Narrow"/>
            </a:endParaRPr>
          </a:p>
        </p:txBody>
      </p:sp>
      <p:pic>
        <p:nvPicPr>
          <p:cNvPr id="149" name="Google Shape;149;g27a154bbe43_0_5"/>
          <p:cNvPicPr preferRelativeResize="0"/>
          <p:nvPr/>
        </p:nvPicPr>
        <p:blipFill rotWithShape="1">
          <a:blip r:embed="rId5">
            <a:alphaModFix/>
          </a:blip>
          <a:srcRect b="0" l="0" r="0" t="0"/>
          <a:stretch/>
        </p:blipFill>
        <p:spPr>
          <a:xfrm>
            <a:off x="306059" y="6304100"/>
            <a:ext cx="1247824" cy="363075"/>
          </a:xfrm>
          <a:prstGeom prst="rect">
            <a:avLst/>
          </a:prstGeom>
          <a:noFill/>
          <a:ln>
            <a:noFill/>
          </a:ln>
        </p:spPr>
      </p:pic>
      <p:pic>
        <p:nvPicPr>
          <p:cNvPr id="150" name="Google Shape;150;g27a154bbe43_0_5"/>
          <p:cNvPicPr preferRelativeResize="0"/>
          <p:nvPr/>
        </p:nvPicPr>
        <p:blipFill>
          <a:blip r:embed="rId6">
            <a:alphaModFix/>
          </a:blip>
          <a:stretch>
            <a:fillRect/>
          </a:stretch>
        </p:blipFill>
        <p:spPr>
          <a:xfrm>
            <a:off x="7405025" y="591000"/>
            <a:ext cx="4391474" cy="5206548"/>
          </a:xfrm>
          <a:prstGeom prst="rect">
            <a:avLst/>
          </a:prstGeom>
          <a:noFill/>
          <a:ln>
            <a:noFill/>
          </a:ln>
        </p:spPr>
      </p:pic>
      <p:sp>
        <p:nvSpPr>
          <p:cNvPr id="151" name="Google Shape;151;g27a154bbe43_0_5"/>
          <p:cNvSpPr txBox="1"/>
          <p:nvPr/>
        </p:nvSpPr>
        <p:spPr>
          <a:xfrm>
            <a:off x="306050" y="966650"/>
            <a:ext cx="6552000" cy="401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AU" sz="1450">
                <a:solidFill>
                  <a:srgbClr val="0E0E0E"/>
                </a:solidFill>
              </a:rPr>
              <a:t>You are </a:t>
            </a:r>
            <a:r>
              <a:rPr lang="en-AU" sz="1450">
                <a:solidFill>
                  <a:srgbClr val="0E0E0E"/>
                </a:solidFill>
                <a:highlight>
                  <a:srgbClr val="FF9900"/>
                </a:highlight>
              </a:rPr>
              <a:t>organizing an exclusive event</a:t>
            </a:r>
            <a:r>
              <a:rPr lang="en-AU" sz="1450">
                <a:solidFill>
                  <a:srgbClr val="0E0E0E"/>
                </a:solidFill>
              </a:rPr>
              <a:t>, and you need to </a:t>
            </a:r>
            <a:r>
              <a:rPr lang="en-AU" sz="1450">
                <a:solidFill>
                  <a:srgbClr val="0E0E0E"/>
                </a:solidFill>
                <a:highlight>
                  <a:srgbClr val="FF9900"/>
                </a:highlight>
              </a:rPr>
              <a:t>manage the guest list</a:t>
            </a:r>
            <a:r>
              <a:rPr lang="en-AU" sz="1450">
                <a:solidFill>
                  <a:srgbClr val="0E0E0E"/>
                </a:solidFill>
              </a:rPr>
              <a:t>. Guests may be added or removed from the guest list, and sometimes you may need to clear the list entirely. Additionally, you need to ensure that the guest list does not contain any duplicates. Your task is to manage the guest list using Python sets, emphasizing the uniqueness of elements in the set.</a:t>
            </a:r>
            <a:endParaRPr sz="1450">
              <a:solidFill>
                <a:srgbClr val="0E0E0E"/>
              </a:solidFill>
            </a:endParaRPr>
          </a:p>
          <a:p>
            <a:pPr indent="0" lvl="0" marL="0" rtl="0" algn="l">
              <a:lnSpc>
                <a:spcPct val="115000"/>
              </a:lnSpc>
              <a:spcBef>
                <a:spcPts val="0"/>
              </a:spcBef>
              <a:spcAft>
                <a:spcPts val="0"/>
              </a:spcAft>
              <a:buNone/>
            </a:pPr>
            <a:r>
              <a:rPr b="1" lang="en-AU" sz="1550">
                <a:solidFill>
                  <a:srgbClr val="0E0E0E"/>
                </a:solidFill>
              </a:rPr>
              <a:t>Task:</a:t>
            </a:r>
            <a:endParaRPr b="1" sz="1550">
              <a:solidFill>
                <a:srgbClr val="0E0E0E"/>
              </a:solidFill>
            </a:endParaRPr>
          </a:p>
          <a:p>
            <a:pPr indent="0" lvl="0" marL="0" rtl="0" algn="l">
              <a:lnSpc>
                <a:spcPct val="115000"/>
              </a:lnSpc>
              <a:spcBef>
                <a:spcPts val="0"/>
              </a:spcBef>
              <a:spcAft>
                <a:spcPts val="0"/>
              </a:spcAft>
              <a:buNone/>
            </a:pPr>
            <a:r>
              <a:rPr lang="en-AU" sz="1450">
                <a:solidFill>
                  <a:srgbClr val="0E0E0E"/>
                </a:solidFill>
              </a:rPr>
              <a:t>Create a Python program that performs the following operations using sets:</a:t>
            </a:r>
            <a:endParaRPr sz="1450">
              <a:solidFill>
                <a:srgbClr val="0E0E0E"/>
              </a:solidFill>
            </a:endParaRPr>
          </a:p>
          <a:p>
            <a:pPr indent="-203200" lvl="0" marL="203200" rtl="0" algn="l">
              <a:lnSpc>
                <a:spcPct val="115000"/>
              </a:lnSpc>
              <a:spcBef>
                <a:spcPts val="0"/>
              </a:spcBef>
              <a:spcAft>
                <a:spcPts val="0"/>
              </a:spcAft>
              <a:buNone/>
            </a:pPr>
            <a:r>
              <a:rPr lang="en-AU" sz="1450">
                <a:solidFill>
                  <a:srgbClr val="0E0E0E"/>
                </a:solidFill>
                <a:latin typeface="Times New Roman"/>
                <a:ea typeface="Times New Roman"/>
                <a:cs typeface="Times New Roman"/>
                <a:sym typeface="Times New Roman"/>
              </a:rPr>
              <a:t>	1.	</a:t>
            </a:r>
            <a:r>
              <a:rPr b="1" lang="en-AU" sz="1450">
                <a:solidFill>
                  <a:srgbClr val="0E0E0E"/>
                </a:solidFill>
              </a:rPr>
              <a:t>Add Guests</a:t>
            </a:r>
            <a:r>
              <a:rPr lang="en-AU" sz="1450">
                <a:solidFill>
                  <a:srgbClr val="0E0E0E"/>
                </a:solidFill>
              </a:rPr>
              <a:t>: Use the </a:t>
            </a:r>
            <a:r>
              <a:rPr lang="en-AU" sz="1450">
                <a:solidFill>
                  <a:srgbClr val="0E0E0E"/>
                </a:solidFill>
                <a:highlight>
                  <a:srgbClr val="FF9900"/>
                </a:highlight>
              </a:rPr>
              <a:t>add()</a:t>
            </a:r>
            <a:r>
              <a:rPr lang="en-AU" sz="1450">
                <a:solidFill>
                  <a:srgbClr val="0E0E0E"/>
                </a:solidFill>
              </a:rPr>
              <a:t> method to add guests to the guest list. Ensure that each guest appears only once in the list.</a:t>
            </a:r>
            <a:endParaRPr sz="1450">
              <a:solidFill>
                <a:srgbClr val="0E0E0E"/>
              </a:solidFill>
            </a:endParaRPr>
          </a:p>
          <a:p>
            <a:pPr indent="-203200" lvl="0" marL="203200" rtl="0" algn="l">
              <a:lnSpc>
                <a:spcPct val="115000"/>
              </a:lnSpc>
              <a:spcBef>
                <a:spcPts val="0"/>
              </a:spcBef>
              <a:spcAft>
                <a:spcPts val="0"/>
              </a:spcAft>
              <a:buNone/>
            </a:pPr>
            <a:r>
              <a:rPr lang="en-AU" sz="1450">
                <a:solidFill>
                  <a:srgbClr val="0E0E0E"/>
                </a:solidFill>
                <a:latin typeface="Times New Roman"/>
                <a:ea typeface="Times New Roman"/>
                <a:cs typeface="Times New Roman"/>
                <a:sym typeface="Times New Roman"/>
              </a:rPr>
              <a:t>	2.	</a:t>
            </a:r>
            <a:r>
              <a:rPr b="1" lang="en-AU" sz="1450">
                <a:solidFill>
                  <a:srgbClr val="0E0E0E"/>
                </a:solidFill>
              </a:rPr>
              <a:t>Remove Duplicate Guests</a:t>
            </a:r>
            <a:r>
              <a:rPr lang="en-AU" sz="1450">
                <a:solidFill>
                  <a:srgbClr val="0E0E0E"/>
                </a:solidFill>
              </a:rPr>
              <a:t>: Start with a guest list that contains duplicates and use a set to remove any duplicate guests.</a:t>
            </a:r>
            <a:endParaRPr sz="1450">
              <a:solidFill>
                <a:srgbClr val="0E0E0E"/>
              </a:solidFill>
            </a:endParaRPr>
          </a:p>
          <a:p>
            <a:pPr indent="-203200" lvl="0" marL="203200" rtl="0" algn="l">
              <a:lnSpc>
                <a:spcPct val="115000"/>
              </a:lnSpc>
              <a:spcBef>
                <a:spcPts val="0"/>
              </a:spcBef>
              <a:spcAft>
                <a:spcPts val="0"/>
              </a:spcAft>
              <a:buNone/>
            </a:pPr>
            <a:r>
              <a:rPr lang="en-AU" sz="1450">
                <a:solidFill>
                  <a:srgbClr val="0E0E0E"/>
                </a:solidFill>
                <a:latin typeface="Times New Roman"/>
                <a:ea typeface="Times New Roman"/>
                <a:cs typeface="Times New Roman"/>
                <a:sym typeface="Times New Roman"/>
              </a:rPr>
              <a:t>	3.	</a:t>
            </a:r>
            <a:r>
              <a:rPr b="1" lang="en-AU" sz="1450">
                <a:solidFill>
                  <a:srgbClr val="0E0E0E"/>
                </a:solidFill>
              </a:rPr>
              <a:t>Remove Guests</a:t>
            </a:r>
            <a:r>
              <a:rPr lang="en-AU" sz="1450">
                <a:solidFill>
                  <a:srgbClr val="0E0E0E"/>
                </a:solidFill>
              </a:rPr>
              <a:t>: Use the </a:t>
            </a:r>
            <a:r>
              <a:rPr lang="en-AU" sz="1450">
                <a:solidFill>
                  <a:srgbClr val="0E0E0E"/>
                </a:solidFill>
                <a:highlight>
                  <a:srgbClr val="FF9900"/>
                </a:highlight>
              </a:rPr>
              <a:t>remove()</a:t>
            </a:r>
            <a:r>
              <a:rPr lang="en-AU" sz="1450">
                <a:solidFill>
                  <a:srgbClr val="0E0E0E"/>
                </a:solidFill>
              </a:rPr>
              <a:t> method to remove specific guests from the guest list.</a:t>
            </a:r>
            <a:endParaRPr sz="1450">
              <a:solidFill>
                <a:srgbClr val="0E0E0E"/>
              </a:solidFill>
            </a:endParaRPr>
          </a:p>
          <a:p>
            <a:pPr indent="-203200" lvl="0" marL="203200" rtl="0" algn="l">
              <a:lnSpc>
                <a:spcPct val="115000"/>
              </a:lnSpc>
              <a:spcBef>
                <a:spcPts val="0"/>
              </a:spcBef>
              <a:spcAft>
                <a:spcPts val="0"/>
              </a:spcAft>
              <a:buNone/>
            </a:pPr>
            <a:r>
              <a:rPr lang="en-AU" sz="1450">
                <a:solidFill>
                  <a:srgbClr val="0E0E0E"/>
                </a:solidFill>
                <a:latin typeface="Times New Roman"/>
                <a:ea typeface="Times New Roman"/>
                <a:cs typeface="Times New Roman"/>
                <a:sym typeface="Times New Roman"/>
              </a:rPr>
              <a:t>	4.	</a:t>
            </a:r>
            <a:r>
              <a:rPr b="1" lang="en-AU" sz="1450">
                <a:solidFill>
                  <a:srgbClr val="0E0E0E"/>
                </a:solidFill>
              </a:rPr>
              <a:t>Clear the Guest List</a:t>
            </a:r>
            <a:r>
              <a:rPr lang="en-AU" sz="1450">
                <a:solidFill>
                  <a:srgbClr val="0E0E0E"/>
                </a:solidFill>
              </a:rPr>
              <a:t>: Use the </a:t>
            </a:r>
            <a:r>
              <a:rPr lang="en-AU" sz="1450">
                <a:solidFill>
                  <a:srgbClr val="0E0E0E"/>
                </a:solidFill>
                <a:highlight>
                  <a:srgbClr val="FF9900"/>
                </a:highlight>
              </a:rPr>
              <a:t>clear()</a:t>
            </a:r>
            <a:r>
              <a:rPr lang="en-AU" sz="1450">
                <a:solidFill>
                  <a:srgbClr val="0E0E0E"/>
                </a:solidFill>
              </a:rPr>
              <a:t> method to remove all guests from the list.</a:t>
            </a:r>
            <a:endParaRPr sz="1450">
              <a:solidFill>
                <a:srgbClr val="0E0E0E"/>
              </a:solidFill>
            </a:endParaRPr>
          </a:p>
        </p:txBody>
      </p:sp>
      <p:sp>
        <p:nvSpPr>
          <p:cNvPr id="152" name="Google Shape;152;g27a154bbe43_0_5"/>
          <p:cNvSpPr txBox="1"/>
          <p:nvPr/>
        </p:nvSpPr>
        <p:spPr>
          <a:xfrm>
            <a:off x="6770400" y="0"/>
            <a:ext cx="5421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AU" sz="1700">
                <a:solidFill>
                  <a:schemeClr val="dk1"/>
                </a:solidFill>
                <a:latin typeface="Calibri"/>
                <a:ea typeface="Calibri"/>
                <a:cs typeface="Calibri"/>
                <a:sym typeface="Calibri"/>
              </a:rPr>
              <a:t>Question form: </a:t>
            </a:r>
            <a:r>
              <a:rPr lang="en-AU" sz="1700" u="sng">
                <a:solidFill>
                  <a:schemeClr val="hlink"/>
                </a:solidFill>
                <a:hlinkClick r:id="rId7"/>
              </a:rPr>
              <a:t>https://tinyurl.com/PASS-Wk5-questions</a:t>
            </a:r>
            <a:endParaRPr sz="1700">
              <a:solidFill>
                <a:schemeClr val="dk1"/>
              </a:solidFill>
              <a:latin typeface="Calibri"/>
              <a:ea typeface="Calibri"/>
              <a:cs typeface="Calibri"/>
              <a:sym typeface="Calibri"/>
            </a:endParaRPr>
          </a:p>
        </p:txBody>
      </p:sp>
      <p:sp>
        <p:nvSpPr>
          <p:cNvPr id="153" name="Google Shape;153;g27a154bbe43_0_5"/>
          <p:cNvSpPr txBox="1"/>
          <p:nvPr/>
        </p:nvSpPr>
        <p:spPr>
          <a:xfrm>
            <a:off x="306050" y="4985450"/>
            <a:ext cx="5802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AU" sz="2200">
                <a:solidFill>
                  <a:schemeClr val="dk1"/>
                </a:solidFill>
                <a:latin typeface="Calibri"/>
                <a:ea typeface="Calibri"/>
                <a:cs typeface="Calibri"/>
                <a:sym typeface="Calibri"/>
              </a:rPr>
              <a:t>Base code</a:t>
            </a:r>
            <a:r>
              <a:rPr lang="en-AU" sz="2000">
                <a:solidFill>
                  <a:schemeClr val="dk1"/>
                </a:solidFill>
                <a:latin typeface="Calibri"/>
                <a:ea typeface="Calibri"/>
                <a:cs typeface="Calibri"/>
                <a:sym typeface="Calibri"/>
              </a:rPr>
              <a:t>: </a:t>
            </a:r>
            <a:r>
              <a:rPr b="1" lang="en-AU" sz="2000" u="sng">
                <a:solidFill>
                  <a:schemeClr val="hlink"/>
                </a:solidFill>
                <a:latin typeface="Nunito"/>
                <a:ea typeface="Nunito"/>
                <a:cs typeface="Nunito"/>
                <a:sym typeface="Nunito"/>
                <a:hlinkClick r:id="rId8"/>
              </a:rPr>
              <a:t>https://tinyurl.com/FIT9136-PASS</a:t>
            </a:r>
            <a:r>
              <a:rPr lang="en-AU" sz="2000">
                <a:solidFill>
                  <a:schemeClr val="dk1"/>
                </a:solidFill>
                <a:latin typeface="Calibri"/>
                <a:ea typeface="Calibri"/>
                <a:cs typeface="Calibri"/>
                <a:sym typeface="Calibri"/>
              </a:rPr>
              <a:t> /Week5/practise_questions/set_queston.py</a:t>
            </a:r>
            <a:endParaRPr sz="20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7" name="Shape 157"/>
        <p:cNvGrpSpPr/>
        <p:nvPr/>
      </p:nvGrpSpPr>
      <p:grpSpPr>
        <a:xfrm>
          <a:off x="0" y="0"/>
          <a:ext cx="0" cy="0"/>
          <a:chOff x="0" y="0"/>
          <a:chExt cx="0" cy="0"/>
        </a:xfrm>
      </p:grpSpPr>
      <p:pic>
        <p:nvPicPr>
          <p:cNvPr id="158" name="Google Shape;158;g2eecc07110f_0_22"/>
          <p:cNvPicPr preferRelativeResize="0"/>
          <p:nvPr/>
        </p:nvPicPr>
        <p:blipFill rotWithShape="1">
          <a:blip r:embed="rId4">
            <a:alphaModFix/>
          </a:blip>
          <a:srcRect b="44137" l="0" r="0" t="44138"/>
          <a:stretch/>
        </p:blipFill>
        <p:spPr>
          <a:xfrm>
            <a:off x="0" y="5962650"/>
            <a:ext cx="12192000" cy="895351"/>
          </a:xfrm>
          <a:prstGeom prst="rect">
            <a:avLst/>
          </a:prstGeom>
          <a:noFill/>
          <a:ln>
            <a:noFill/>
          </a:ln>
        </p:spPr>
      </p:pic>
      <p:sp>
        <p:nvSpPr>
          <p:cNvPr id="159" name="Google Shape;159;g2eecc07110f_0_22"/>
          <p:cNvSpPr txBox="1"/>
          <p:nvPr/>
        </p:nvSpPr>
        <p:spPr>
          <a:xfrm>
            <a:off x="306060" y="326309"/>
            <a:ext cx="7452000" cy="737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200"/>
              <a:buFont typeface="Arial"/>
              <a:buNone/>
            </a:pPr>
            <a:r>
              <a:rPr b="1" i="0" lang="en-AU" sz="4200" u="none" cap="none" strike="noStrike">
                <a:solidFill>
                  <a:schemeClr val="dk1"/>
                </a:solidFill>
                <a:latin typeface="Arial Narrow"/>
                <a:ea typeface="Arial Narrow"/>
                <a:cs typeface="Arial Narrow"/>
                <a:sym typeface="Arial Narrow"/>
              </a:rPr>
              <a:t>Revision 1 - Solution</a:t>
            </a:r>
            <a:endParaRPr b="1" i="0" sz="4200" u="none" cap="none" strike="noStrike">
              <a:solidFill>
                <a:srgbClr val="000000"/>
              </a:solidFill>
              <a:latin typeface="Arial Narrow"/>
              <a:ea typeface="Arial Narrow"/>
              <a:cs typeface="Arial Narrow"/>
              <a:sym typeface="Arial Narrow"/>
            </a:endParaRPr>
          </a:p>
        </p:txBody>
      </p:sp>
      <p:pic>
        <p:nvPicPr>
          <p:cNvPr id="160" name="Google Shape;160;g2eecc07110f_0_22"/>
          <p:cNvPicPr preferRelativeResize="0"/>
          <p:nvPr/>
        </p:nvPicPr>
        <p:blipFill rotWithShape="1">
          <a:blip r:embed="rId5">
            <a:alphaModFix/>
          </a:blip>
          <a:srcRect b="0" l="0" r="0" t="0"/>
          <a:stretch/>
        </p:blipFill>
        <p:spPr>
          <a:xfrm>
            <a:off x="306059" y="6304100"/>
            <a:ext cx="1247824" cy="363075"/>
          </a:xfrm>
          <a:prstGeom prst="rect">
            <a:avLst/>
          </a:prstGeom>
          <a:noFill/>
          <a:ln>
            <a:noFill/>
          </a:ln>
        </p:spPr>
      </p:pic>
      <p:pic>
        <p:nvPicPr>
          <p:cNvPr id="161" name="Google Shape;161;g2eecc07110f_0_22"/>
          <p:cNvPicPr preferRelativeResize="0"/>
          <p:nvPr/>
        </p:nvPicPr>
        <p:blipFill>
          <a:blip r:embed="rId6">
            <a:alphaModFix/>
          </a:blip>
          <a:stretch>
            <a:fillRect/>
          </a:stretch>
        </p:blipFill>
        <p:spPr>
          <a:xfrm>
            <a:off x="5207250" y="1063409"/>
            <a:ext cx="6426521" cy="4594440"/>
          </a:xfrm>
          <a:prstGeom prst="rect">
            <a:avLst/>
          </a:prstGeom>
          <a:noFill/>
          <a:ln>
            <a:noFill/>
          </a:ln>
        </p:spPr>
      </p:pic>
      <p:sp>
        <p:nvSpPr>
          <p:cNvPr id="162" name="Google Shape;162;g2eecc07110f_0_22"/>
          <p:cNvSpPr txBox="1"/>
          <p:nvPr/>
        </p:nvSpPr>
        <p:spPr>
          <a:xfrm>
            <a:off x="719225" y="2218475"/>
            <a:ext cx="2978100" cy="19086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Clr>
                <a:schemeClr val="dk1"/>
              </a:buClr>
              <a:buSzPts val="2800"/>
              <a:buFont typeface="Calibri"/>
              <a:buChar char="●"/>
            </a:pPr>
            <a:r>
              <a:rPr lang="en-AU" sz="2800">
                <a:solidFill>
                  <a:schemeClr val="dk1"/>
                </a:solidFill>
                <a:latin typeface="Calibri"/>
                <a:ea typeface="Calibri"/>
                <a:cs typeface="Calibri"/>
                <a:sym typeface="Calibri"/>
              </a:rPr>
              <a:t>.add()</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Char char="●"/>
            </a:pPr>
            <a:r>
              <a:rPr lang="en-AU" sz="2800">
                <a:solidFill>
                  <a:schemeClr val="dk1"/>
                </a:solidFill>
                <a:latin typeface="Calibri"/>
                <a:ea typeface="Calibri"/>
                <a:cs typeface="Calibri"/>
                <a:sym typeface="Calibri"/>
              </a:rPr>
              <a:t>set()</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Char char="●"/>
            </a:pPr>
            <a:r>
              <a:rPr lang="en-AU" sz="2800">
                <a:solidFill>
                  <a:schemeClr val="dk1"/>
                </a:solidFill>
                <a:latin typeface="Calibri"/>
                <a:ea typeface="Calibri"/>
                <a:cs typeface="Calibri"/>
                <a:sym typeface="Calibri"/>
              </a:rPr>
              <a:t>.remove()</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Char char="●"/>
            </a:pPr>
            <a:r>
              <a:rPr lang="en-AU" sz="2800">
                <a:solidFill>
                  <a:schemeClr val="dk1"/>
                </a:solidFill>
                <a:latin typeface="Calibri"/>
                <a:ea typeface="Calibri"/>
                <a:cs typeface="Calibri"/>
                <a:sym typeface="Calibri"/>
              </a:rPr>
              <a:t>.clear()</a:t>
            </a:r>
            <a:endParaRPr sz="2800">
              <a:solidFill>
                <a:schemeClr val="dk1"/>
              </a:solidFill>
              <a:latin typeface="Calibri"/>
              <a:ea typeface="Calibri"/>
              <a:cs typeface="Calibri"/>
              <a:sym typeface="Calibri"/>
            </a:endParaRPr>
          </a:p>
        </p:txBody>
      </p:sp>
      <p:sp>
        <p:nvSpPr>
          <p:cNvPr id="163" name="Google Shape;163;g2eecc07110f_0_22"/>
          <p:cNvSpPr txBox="1"/>
          <p:nvPr/>
        </p:nvSpPr>
        <p:spPr>
          <a:xfrm>
            <a:off x="6770400" y="0"/>
            <a:ext cx="5421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AU" sz="1700">
                <a:solidFill>
                  <a:schemeClr val="dk1"/>
                </a:solidFill>
                <a:latin typeface="Calibri"/>
                <a:ea typeface="Calibri"/>
                <a:cs typeface="Calibri"/>
                <a:sym typeface="Calibri"/>
              </a:rPr>
              <a:t>Question form: </a:t>
            </a:r>
            <a:r>
              <a:rPr lang="en-AU" sz="1700" u="sng">
                <a:solidFill>
                  <a:schemeClr val="hlink"/>
                </a:solidFill>
                <a:hlinkClick r:id="rId7"/>
              </a:rPr>
              <a:t>https://tinyurl.com/PASS-Wk5-questions</a:t>
            </a:r>
            <a:endParaRPr sz="17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7" name="Shape 167"/>
        <p:cNvGrpSpPr/>
        <p:nvPr/>
      </p:nvGrpSpPr>
      <p:grpSpPr>
        <a:xfrm>
          <a:off x="0" y="0"/>
          <a:ext cx="0" cy="0"/>
          <a:chOff x="0" y="0"/>
          <a:chExt cx="0" cy="0"/>
        </a:xfrm>
      </p:grpSpPr>
      <p:pic>
        <p:nvPicPr>
          <p:cNvPr id="168" name="Google Shape;168;g27a13ad5229_0_16"/>
          <p:cNvPicPr preferRelativeResize="0"/>
          <p:nvPr/>
        </p:nvPicPr>
        <p:blipFill rotWithShape="1">
          <a:blip r:embed="rId4">
            <a:alphaModFix/>
          </a:blip>
          <a:srcRect b="44136" l="0" r="0" t="44136"/>
          <a:stretch/>
        </p:blipFill>
        <p:spPr>
          <a:xfrm>
            <a:off x="0" y="5962650"/>
            <a:ext cx="12192000" cy="895351"/>
          </a:xfrm>
          <a:prstGeom prst="rect">
            <a:avLst/>
          </a:prstGeom>
          <a:noFill/>
          <a:ln>
            <a:noFill/>
          </a:ln>
        </p:spPr>
      </p:pic>
      <p:sp>
        <p:nvSpPr>
          <p:cNvPr id="169" name="Google Shape;169;g27a13ad5229_0_16"/>
          <p:cNvSpPr txBox="1"/>
          <p:nvPr/>
        </p:nvSpPr>
        <p:spPr>
          <a:xfrm>
            <a:off x="306060" y="326309"/>
            <a:ext cx="7452000" cy="737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200"/>
              <a:buFont typeface="Arial"/>
              <a:buNone/>
            </a:pPr>
            <a:r>
              <a:rPr b="1" i="0" lang="en-AU" sz="4200" u="none" cap="none" strike="noStrike">
                <a:solidFill>
                  <a:schemeClr val="dk1"/>
                </a:solidFill>
                <a:latin typeface="Arial Narrow"/>
                <a:ea typeface="Arial Narrow"/>
                <a:cs typeface="Arial Narrow"/>
                <a:sym typeface="Arial Narrow"/>
              </a:rPr>
              <a:t>Revision 2 - </a:t>
            </a:r>
            <a:r>
              <a:rPr b="1" lang="en-AU" sz="4200">
                <a:solidFill>
                  <a:schemeClr val="dk1"/>
                </a:solidFill>
                <a:latin typeface="Arial Narrow"/>
                <a:ea typeface="Arial Narrow"/>
                <a:cs typeface="Arial Narrow"/>
                <a:sym typeface="Arial Narrow"/>
              </a:rPr>
              <a:t>Dictionary</a:t>
            </a:r>
            <a:endParaRPr b="1" i="0" sz="4200" u="none" cap="none" strike="noStrike">
              <a:solidFill>
                <a:srgbClr val="000000"/>
              </a:solidFill>
              <a:latin typeface="Arial Narrow"/>
              <a:ea typeface="Arial Narrow"/>
              <a:cs typeface="Arial Narrow"/>
              <a:sym typeface="Arial Narrow"/>
            </a:endParaRPr>
          </a:p>
        </p:txBody>
      </p:sp>
      <p:pic>
        <p:nvPicPr>
          <p:cNvPr id="170" name="Google Shape;170;g27a13ad5229_0_16"/>
          <p:cNvPicPr preferRelativeResize="0"/>
          <p:nvPr/>
        </p:nvPicPr>
        <p:blipFill rotWithShape="1">
          <a:blip r:embed="rId5">
            <a:alphaModFix/>
          </a:blip>
          <a:srcRect b="0" l="0" r="0" t="0"/>
          <a:stretch/>
        </p:blipFill>
        <p:spPr>
          <a:xfrm>
            <a:off x="306059" y="6304100"/>
            <a:ext cx="1247824" cy="363075"/>
          </a:xfrm>
          <a:prstGeom prst="rect">
            <a:avLst/>
          </a:prstGeom>
          <a:noFill/>
          <a:ln>
            <a:noFill/>
          </a:ln>
        </p:spPr>
      </p:pic>
      <p:sp>
        <p:nvSpPr>
          <p:cNvPr id="171" name="Google Shape;171;g27a13ad5229_0_16"/>
          <p:cNvSpPr txBox="1"/>
          <p:nvPr/>
        </p:nvSpPr>
        <p:spPr>
          <a:xfrm>
            <a:off x="306050" y="1336475"/>
            <a:ext cx="5601900" cy="14175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0E0E0E"/>
              </a:buClr>
              <a:buSzPts val="1800"/>
              <a:buChar char="●"/>
            </a:pPr>
            <a:r>
              <a:rPr b="1" lang="en-AU" sz="1800">
                <a:solidFill>
                  <a:srgbClr val="0E0E0E"/>
                </a:solidFill>
              </a:rPr>
              <a:t>Keys</a:t>
            </a:r>
            <a:r>
              <a:rPr lang="en-AU" sz="1800">
                <a:solidFill>
                  <a:srgbClr val="0E0E0E"/>
                </a:solidFill>
              </a:rPr>
              <a:t>: Keys are unique identifiers in the dictionary. </a:t>
            </a:r>
            <a:endParaRPr sz="1800">
              <a:solidFill>
                <a:srgbClr val="0E0E0E"/>
              </a:solidFill>
            </a:endParaRPr>
          </a:p>
          <a:p>
            <a:pPr indent="-342900" lvl="0" marL="457200" rtl="0" algn="l">
              <a:lnSpc>
                <a:spcPct val="115000"/>
              </a:lnSpc>
              <a:spcBef>
                <a:spcPts val="0"/>
              </a:spcBef>
              <a:spcAft>
                <a:spcPts val="0"/>
              </a:spcAft>
              <a:buClr>
                <a:srgbClr val="0E0E0E"/>
              </a:buClr>
              <a:buSzPts val="1800"/>
              <a:buChar char="●"/>
            </a:pPr>
            <a:r>
              <a:rPr b="1" lang="en-AU" sz="1800">
                <a:solidFill>
                  <a:srgbClr val="0E0E0E"/>
                </a:solidFill>
              </a:rPr>
              <a:t>Values</a:t>
            </a:r>
            <a:r>
              <a:rPr lang="en-AU" sz="1800">
                <a:solidFill>
                  <a:srgbClr val="0E0E0E"/>
                </a:solidFill>
              </a:rPr>
              <a:t>: Values are the data associated with each key. </a:t>
            </a:r>
            <a:endParaRPr sz="1800">
              <a:solidFill>
                <a:srgbClr val="0E0E0E"/>
              </a:solidFill>
            </a:endParaRPr>
          </a:p>
        </p:txBody>
      </p:sp>
      <p:pic>
        <p:nvPicPr>
          <p:cNvPr id="172" name="Google Shape;172;g27a13ad5229_0_16"/>
          <p:cNvPicPr preferRelativeResize="0"/>
          <p:nvPr/>
        </p:nvPicPr>
        <p:blipFill>
          <a:blip r:embed="rId6">
            <a:alphaModFix/>
          </a:blip>
          <a:stretch>
            <a:fillRect/>
          </a:stretch>
        </p:blipFill>
        <p:spPr>
          <a:xfrm>
            <a:off x="6220275" y="1741325"/>
            <a:ext cx="5601901" cy="2573836"/>
          </a:xfrm>
          <a:prstGeom prst="rect">
            <a:avLst/>
          </a:prstGeom>
          <a:noFill/>
          <a:ln>
            <a:noFill/>
          </a:ln>
        </p:spPr>
      </p:pic>
      <p:sp>
        <p:nvSpPr>
          <p:cNvPr id="173" name="Google Shape;173;g27a13ad5229_0_16"/>
          <p:cNvSpPr txBox="1"/>
          <p:nvPr/>
        </p:nvSpPr>
        <p:spPr>
          <a:xfrm>
            <a:off x="306050" y="3027075"/>
            <a:ext cx="5528700" cy="2434200"/>
          </a:xfrm>
          <a:prstGeom prst="rect">
            <a:avLst/>
          </a:prstGeom>
          <a:noFill/>
          <a:ln>
            <a:noFill/>
          </a:ln>
        </p:spPr>
        <p:txBody>
          <a:bodyPr anchorCtr="0" anchor="t" bIns="91425" lIns="91425" spcFirstLastPara="1" rIns="91425" wrap="square" tIns="91425">
            <a:spAutoFit/>
          </a:bodyPr>
          <a:lstStyle/>
          <a:p>
            <a:pPr indent="-346075" lvl="0" marL="457200" rtl="0" algn="l">
              <a:lnSpc>
                <a:spcPct val="115000"/>
              </a:lnSpc>
              <a:spcBef>
                <a:spcPts val="0"/>
              </a:spcBef>
              <a:spcAft>
                <a:spcPts val="0"/>
              </a:spcAft>
              <a:buClr>
                <a:srgbClr val="0E0E0E"/>
              </a:buClr>
              <a:buSzPts val="1850"/>
              <a:buChar char="●"/>
            </a:pPr>
            <a:r>
              <a:rPr b="1" lang="en-AU" sz="1850">
                <a:solidFill>
                  <a:srgbClr val="0E0E0E"/>
                </a:solidFill>
              </a:rPr>
              <a:t>Fast Lookup</a:t>
            </a:r>
            <a:r>
              <a:rPr lang="en-AU" sz="1850">
                <a:solidFill>
                  <a:srgbClr val="0E0E0E"/>
                </a:solidFill>
              </a:rPr>
              <a:t>: Dictionaries allow you to quickly access data by using keys instead of searching through a list. </a:t>
            </a:r>
            <a:endParaRPr sz="1850">
              <a:solidFill>
                <a:srgbClr val="0E0E0E"/>
              </a:solidFill>
            </a:endParaRPr>
          </a:p>
          <a:p>
            <a:pPr indent="-346075" lvl="0" marL="457200" rtl="0" algn="l">
              <a:lnSpc>
                <a:spcPct val="115000"/>
              </a:lnSpc>
              <a:spcBef>
                <a:spcPts val="0"/>
              </a:spcBef>
              <a:spcAft>
                <a:spcPts val="0"/>
              </a:spcAft>
              <a:buClr>
                <a:srgbClr val="0E0E0E"/>
              </a:buClr>
              <a:buSzPts val="1850"/>
              <a:buChar char="●"/>
            </a:pPr>
            <a:r>
              <a:rPr b="1" lang="en-AU" sz="1850">
                <a:solidFill>
                  <a:srgbClr val="0E0E0E"/>
                </a:solidFill>
              </a:rPr>
              <a:t>Organized Data</a:t>
            </a:r>
            <a:r>
              <a:rPr lang="en-AU" sz="1850">
                <a:solidFill>
                  <a:srgbClr val="0E0E0E"/>
                </a:solidFill>
              </a:rPr>
              <a:t>: Dictionaries help you organize data in a structured way. </a:t>
            </a:r>
            <a:endParaRPr sz="1850">
              <a:solidFill>
                <a:srgbClr val="0E0E0E"/>
              </a:solidFill>
            </a:endParaRPr>
          </a:p>
          <a:p>
            <a:pPr indent="-346075" lvl="0" marL="457200" rtl="0" algn="l">
              <a:lnSpc>
                <a:spcPct val="115000"/>
              </a:lnSpc>
              <a:spcBef>
                <a:spcPts val="0"/>
              </a:spcBef>
              <a:spcAft>
                <a:spcPts val="0"/>
              </a:spcAft>
              <a:buClr>
                <a:srgbClr val="0E0E0E"/>
              </a:buClr>
              <a:buSzPts val="1850"/>
              <a:buChar char="●"/>
            </a:pPr>
            <a:r>
              <a:rPr b="1" lang="en-AU" sz="1850">
                <a:solidFill>
                  <a:srgbClr val="0E0E0E"/>
                </a:solidFill>
              </a:rPr>
              <a:t>Uniqueness</a:t>
            </a:r>
            <a:r>
              <a:rPr lang="en-AU" sz="1850">
                <a:solidFill>
                  <a:srgbClr val="0E0E0E"/>
                </a:solidFill>
              </a:rPr>
              <a:t>: The keys in a dictionary must be unique. </a:t>
            </a:r>
            <a:endParaRPr sz="1850">
              <a:solidFill>
                <a:srgbClr val="0E0E0E"/>
              </a:solidFill>
            </a:endParaRPr>
          </a:p>
        </p:txBody>
      </p:sp>
      <p:sp>
        <p:nvSpPr>
          <p:cNvPr id="174" name="Google Shape;174;g27a13ad5229_0_16"/>
          <p:cNvSpPr txBox="1"/>
          <p:nvPr/>
        </p:nvSpPr>
        <p:spPr>
          <a:xfrm>
            <a:off x="6770400" y="0"/>
            <a:ext cx="5421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AU" sz="1700">
                <a:solidFill>
                  <a:schemeClr val="dk1"/>
                </a:solidFill>
                <a:latin typeface="Calibri"/>
                <a:ea typeface="Calibri"/>
                <a:cs typeface="Calibri"/>
                <a:sym typeface="Calibri"/>
              </a:rPr>
              <a:t>Question form: </a:t>
            </a:r>
            <a:r>
              <a:rPr lang="en-AU" sz="1700" u="sng">
                <a:solidFill>
                  <a:schemeClr val="hlink"/>
                </a:solidFill>
                <a:hlinkClick r:id="rId7"/>
              </a:rPr>
              <a:t>https://tinyurl.com/PASS-Wk5-questions</a:t>
            </a:r>
            <a:endParaRPr sz="17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8" name="Shape 178"/>
        <p:cNvGrpSpPr/>
        <p:nvPr/>
      </p:nvGrpSpPr>
      <p:grpSpPr>
        <a:xfrm>
          <a:off x="0" y="0"/>
          <a:ext cx="0" cy="0"/>
          <a:chOff x="0" y="0"/>
          <a:chExt cx="0" cy="0"/>
        </a:xfrm>
      </p:grpSpPr>
      <p:pic>
        <p:nvPicPr>
          <p:cNvPr id="179" name="Google Shape;179;g21c16eb8c65_0_0"/>
          <p:cNvPicPr preferRelativeResize="0"/>
          <p:nvPr/>
        </p:nvPicPr>
        <p:blipFill rotWithShape="1">
          <a:blip r:embed="rId4">
            <a:alphaModFix/>
          </a:blip>
          <a:srcRect b="44136" l="0" r="0" t="44136"/>
          <a:stretch/>
        </p:blipFill>
        <p:spPr>
          <a:xfrm>
            <a:off x="0" y="5962650"/>
            <a:ext cx="12192000" cy="895351"/>
          </a:xfrm>
          <a:prstGeom prst="rect">
            <a:avLst/>
          </a:prstGeom>
          <a:noFill/>
          <a:ln>
            <a:noFill/>
          </a:ln>
        </p:spPr>
      </p:pic>
      <p:sp>
        <p:nvSpPr>
          <p:cNvPr id="180" name="Google Shape;180;g21c16eb8c65_0_0"/>
          <p:cNvSpPr txBox="1"/>
          <p:nvPr/>
        </p:nvSpPr>
        <p:spPr>
          <a:xfrm>
            <a:off x="306060" y="326309"/>
            <a:ext cx="7452000" cy="737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200"/>
              <a:buFont typeface="Arial"/>
              <a:buNone/>
            </a:pPr>
            <a:r>
              <a:rPr b="1" i="0" lang="en-AU" sz="4200" u="none" cap="none" strike="noStrike">
                <a:solidFill>
                  <a:schemeClr val="dk1"/>
                </a:solidFill>
                <a:latin typeface="Arial Narrow"/>
                <a:ea typeface="Arial Narrow"/>
                <a:cs typeface="Arial Narrow"/>
                <a:sym typeface="Arial Narrow"/>
              </a:rPr>
              <a:t>Revision 2 - </a:t>
            </a:r>
            <a:r>
              <a:rPr b="1" lang="en-AU" sz="4200">
                <a:solidFill>
                  <a:schemeClr val="dk1"/>
                </a:solidFill>
                <a:latin typeface="Arial Narrow"/>
                <a:ea typeface="Arial Narrow"/>
                <a:cs typeface="Arial Narrow"/>
                <a:sym typeface="Arial Narrow"/>
              </a:rPr>
              <a:t>problem</a:t>
            </a:r>
            <a:endParaRPr b="1" i="0" sz="4200" u="none" cap="none" strike="noStrike">
              <a:solidFill>
                <a:srgbClr val="000000"/>
              </a:solidFill>
              <a:latin typeface="Arial Narrow"/>
              <a:ea typeface="Arial Narrow"/>
              <a:cs typeface="Arial Narrow"/>
              <a:sym typeface="Arial Narrow"/>
            </a:endParaRPr>
          </a:p>
        </p:txBody>
      </p:sp>
      <p:pic>
        <p:nvPicPr>
          <p:cNvPr id="181" name="Google Shape;181;g21c16eb8c65_0_0"/>
          <p:cNvPicPr preferRelativeResize="0"/>
          <p:nvPr/>
        </p:nvPicPr>
        <p:blipFill rotWithShape="1">
          <a:blip r:embed="rId5">
            <a:alphaModFix/>
          </a:blip>
          <a:srcRect b="0" l="0" r="0" t="0"/>
          <a:stretch/>
        </p:blipFill>
        <p:spPr>
          <a:xfrm>
            <a:off x="306059" y="6304100"/>
            <a:ext cx="1247824" cy="363075"/>
          </a:xfrm>
          <a:prstGeom prst="rect">
            <a:avLst/>
          </a:prstGeom>
          <a:noFill/>
          <a:ln>
            <a:noFill/>
          </a:ln>
        </p:spPr>
      </p:pic>
      <p:sp>
        <p:nvSpPr>
          <p:cNvPr id="182" name="Google Shape;182;g21c16eb8c65_0_0"/>
          <p:cNvSpPr txBox="1"/>
          <p:nvPr/>
        </p:nvSpPr>
        <p:spPr>
          <a:xfrm>
            <a:off x="172775" y="1012750"/>
            <a:ext cx="6894300" cy="411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AU">
                <a:solidFill>
                  <a:srgbClr val="0E0E0E"/>
                </a:solidFill>
              </a:rPr>
              <a:t>You are tasked with creating an </a:t>
            </a:r>
            <a:r>
              <a:rPr lang="en-AU">
                <a:solidFill>
                  <a:srgbClr val="0E0E0E"/>
                </a:solidFill>
                <a:highlight>
                  <a:srgbClr val="FF9900"/>
                </a:highlight>
              </a:rPr>
              <a:t>inventory management system</a:t>
            </a:r>
            <a:r>
              <a:rPr lang="en-AU">
                <a:solidFill>
                  <a:srgbClr val="0E0E0E"/>
                </a:solidFill>
              </a:rPr>
              <a:t> for a small electronics store. The store sells various items like laptops, phones, and accessories. The store needs a system to </a:t>
            </a:r>
            <a:r>
              <a:rPr lang="en-AU">
                <a:solidFill>
                  <a:srgbClr val="0E0E0E"/>
                </a:solidFill>
                <a:highlight>
                  <a:srgbClr val="FF9900"/>
                </a:highlight>
              </a:rPr>
              <a:t>keep track of inventory levels</a:t>
            </a:r>
            <a:r>
              <a:rPr lang="en-AU">
                <a:solidFill>
                  <a:srgbClr val="0E0E0E"/>
                </a:solidFill>
              </a:rPr>
              <a:t>, </a:t>
            </a:r>
            <a:r>
              <a:rPr lang="en-AU">
                <a:solidFill>
                  <a:srgbClr val="0E0E0E"/>
                </a:solidFill>
                <a:highlight>
                  <a:srgbClr val="FF9900"/>
                </a:highlight>
              </a:rPr>
              <a:t>manage sales</a:t>
            </a:r>
            <a:r>
              <a:rPr lang="en-AU">
                <a:solidFill>
                  <a:srgbClr val="0E0E0E"/>
                </a:solidFill>
              </a:rPr>
              <a:t>, and </a:t>
            </a:r>
            <a:r>
              <a:rPr lang="en-AU">
                <a:solidFill>
                  <a:srgbClr val="0E0E0E"/>
                </a:solidFill>
                <a:highlight>
                  <a:srgbClr val="FF9900"/>
                </a:highlight>
              </a:rPr>
              <a:t>restock items</a:t>
            </a:r>
            <a:r>
              <a:rPr lang="en-AU">
                <a:solidFill>
                  <a:srgbClr val="0E0E0E"/>
                </a:solidFill>
              </a:rPr>
              <a:t> when needed.</a:t>
            </a:r>
            <a:endParaRPr>
              <a:solidFill>
                <a:srgbClr val="0E0E0E"/>
              </a:solidFill>
            </a:endParaRPr>
          </a:p>
          <a:p>
            <a:pPr indent="0" lvl="0" marL="0" rtl="0" algn="l">
              <a:lnSpc>
                <a:spcPct val="115000"/>
              </a:lnSpc>
              <a:spcBef>
                <a:spcPts val="0"/>
              </a:spcBef>
              <a:spcAft>
                <a:spcPts val="0"/>
              </a:spcAft>
              <a:buNone/>
            </a:pPr>
            <a:r>
              <a:rPr b="1" lang="en-AU">
                <a:solidFill>
                  <a:srgbClr val="0E0E0E"/>
                </a:solidFill>
              </a:rPr>
              <a:t>Task:</a:t>
            </a:r>
            <a:endParaRPr b="1">
              <a:solidFill>
                <a:srgbClr val="0E0E0E"/>
              </a:solidFill>
            </a:endParaRPr>
          </a:p>
          <a:p>
            <a:pPr indent="-203200" lvl="0" marL="203200" rtl="0" algn="l">
              <a:lnSpc>
                <a:spcPct val="115000"/>
              </a:lnSpc>
              <a:spcBef>
                <a:spcPts val="0"/>
              </a:spcBef>
              <a:spcAft>
                <a:spcPts val="0"/>
              </a:spcAft>
              <a:buNone/>
            </a:pPr>
            <a:r>
              <a:rPr lang="en-AU">
                <a:solidFill>
                  <a:srgbClr val="0E0E0E"/>
                </a:solidFill>
                <a:latin typeface="Times New Roman"/>
                <a:ea typeface="Times New Roman"/>
                <a:cs typeface="Times New Roman"/>
                <a:sym typeface="Times New Roman"/>
              </a:rPr>
              <a:t>	1.	</a:t>
            </a:r>
            <a:r>
              <a:rPr b="1" lang="en-AU">
                <a:solidFill>
                  <a:srgbClr val="0E0E0E"/>
                </a:solidFill>
              </a:rPr>
              <a:t>Store Inventory</a:t>
            </a:r>
            <a:r>
              <a:rPr lang="en-AU">
                <a:solidFill>
                  <a:srgbClr val="0E0E0E"/>
                </a:solidFill>
              </a:rPr>
              <a:t>: Use a dictionary to represent the inventory of items in the store. The </a:t>
            </a:r>
            <a:r>
              <a:rPr lang="en-AU">
                <a:solidFill>
                  <a:srgbClr val="0E0E0E"/>
                </a:solidFill>
                <a:highlight>
                  <a:srgbClr val="FF9900"/>
                </a:highlight>
              </a:rPr>
              <a:t>keys of the dictionary </a:t>
            </a:r>
            <a:r>
              <a:rPr lang="en-AU">
                <a:solidFill>
                  <a:srgbClr val="0E0E0E"/>
                </a:solidFill>
              </a:rPr>
              <a:t>should be the </a:t>
            </a:r>
            <a:r>
              <a:rPr lang="en-AU">
                <a:solidFill>
                  <a:srgbClr val="0E0E0E"/>
                </a:solidFill>
                <a:highlight>
                  <a:srgbClr val="FF9900"/>
                </a:highlight>
              </a:rPr>
              <a:t>item names</a:t>
            </a:r>
            <a:r>
              <a:rPr lang="en-AU">
                <a:solidFill>
                  <a:srgbClr val="0E0E0E"/>
                </a:solidFill>
              </a:rPr>
              <a:t>, and the </a:t>
            </a:r>
            <a:r>
              <a:rPr lang="en-AU">
                <a:solidFill>
                  <a:srgbClr val="0E0E0E"/>
                </a:solidFill>
                <a:highlight>
                  <a:srgbClr val="FF9900"/>
                </a:highlight>
              </a:rPr>
              <a:t>values</a:t>
            </a:r>
            <a:r>
              <a:rPr lang="en-AU">
                <a:solidFill>
                  <a:srgbClr val="0E0E0E"/>
                </a:solidFill>
              </a:rPr>
              <a:t> should be </a:t>
            </a:r>
            <a:r>
              <a:rPr lang="en-AU">
                <a:solidFill>
                  <a:srgbClr val="0E0E0E"/>
                </a:solidFill>
                <a:highlight>
                  <a:srgbClr val="FF9900"/>
                </a:highlight>
              </a:rPr>
              <a:t>another dictionary containing the price, stock quantity, and a restock threshold.</a:t>
            </a:r>
            <a:endParaRPr>
              <a:solidFill>
                <a:srgbClr val="0E0E0E"/>
              </a:solidFill>
              <a:highlight>
                <a:srgbClr val="FF9900"/>
              </a:highlight>
            </a:endParaRPr>
          </a:p>
          <a:p>
            <a:pPr indent="-203200" lvl="0" marL="203200" rtl="0" algn="l">
              <a:lnSpc>
                <a:spcPct val="115000"/>
              </a:lnSpc>
              <a:spcBef>
                <a:spcPts val="0"/>
              </a:spcBef>
              <a:spcAft>
                <a:spcPts val="0"/>
              </a:spcAft>
              <a:buNone/>
            </a:pPr>
            <a:r>
              <a:rPr lang="en-AU">
                <a:solidFill>
                  <a:srgbClr val="0E0E0E"/>
                </a:solidFill>
                <a:latin typeface="Times New Roman"/>
                <a:ea typeface="Times New Roman"/>
                <a:cs typeface="Times New Roman"/>
                <a:sym typeface="Times New Roman"/>
              </a:rPr>
              <a:t>	2.	</a:t>
            </a:r>
            <a:r>
              <a:rPr b="1" lang="en-AU">
                <a:solidFill>
                  <a:srgbClr val="0E0E0E"/>
                </a:solidFill>
              </a:rPr>
              <a:t>Sell Items</a:t>
            </a:r>
            <a:r>
              <a:rPr lang="en-AU">
                <a:solidFill>
                  <a:srgbClr val="0E0E0E"/>
                </a:solidFill>
              </a:rPr>
              <a:t>: Implement a function that allows the store to </a:t>
            </a:r>
            <a:r>
              <a:rPr lang="en-AU">
                <a:solidFill>
                  <a:srgbClr val="0E0E0E"/>
                </a:solidFill>
                <a:highlight>
                  <a:srgbClr val="FF9900"/>
                </a:highlight>
              </a:rPr>
              <a:t>sell an item</a:t>
            </a:r>
            <a:r>
              <a:rPr lang="en-AU">
                <a:solidFill>
                  <a:srgbClr val="0E0E0E"/>
                </a:solidFill>
              </a:rPr>
              <a:t>. The function should </a:t>
            </a:r>
            <a:r>
              <a:rPr lang="en-AU">
                <a:solidFill>
                  <a:srgbClr val="0E0E0E"/>
                </a:solidFill>
                <a:highlight>
                  <a:srgbClr val="FF9900"/>
                </a:highlight>
              </a:rPr>
              <a:t>update the stock quantity,</a:t>
            </a:r>
            <a:r>
              <a:rPr lang="en-AU">
                <a:solidFill>
                  <a:srgbClr val="0E0E0E"/>
                </a:solidFill>
              </a:rPr>
              <a:t> calculate the </a:t>
            </a:r>
            <a:r>
              <a:rPr lang="en-AU">
                <a:solidFill>
                  <a:srgbClr val="0E0E0E"/>
                </a:solidFill>
                <a:highlight>
                  <a:srgbClr val="FF9900"/>
                </a:highlight>
              </a:rPr>
              <a:t>total sale price</a:t>
            </a:r>
            <a:r>
              <a:rPr lang="en-AU">
                <a:solidFill>
                  <a:srgbClr val="0E0E0E"/>
                </a:solidFill>
              </a:rPr>
              <a:t>, and </a:t>
            </a:r>
            <a:r>
              <a:rPr lang="en-AU">
                <a:solidFill>
                  <a:srgbClr val="0E0E0E"/>
                </a:solidFill>
                <a:highlight>
                  <a:srgbClr val="FF9900"/>
                </a:highlight>
              </a:rPr>
              <a:t>check if the item needs to be restocked</a:t>
            </a:r>
            <a:r>
              <a:rPr lang="en-AU">
                <a:solidFill>
                  <a:srgbClr val="0E0E0E"/>
                </a:solidFill>
              </a:rPr>
              <a:t>.</a:t>
            </a:r>
            <a:endParaRPr>
              <a:solidFill>
                <a:srgbClr val="0E0E0E"/>
              </a:solidFill>
            </a:endParaRPr>
          </a:p>
          <a:p>
            <a:pPr indent="-203200" lvl="0" marL="203200" rtl="0" algn="l">
              <a:lnSpc>
                <a:spcPct val="115000"/>
              </a:lnSpc>
              <a:spcBef>
                <a:spcPts val="0"/>
              </a:spcBef>
              <a:spcAft>
                <a:spcPts val="0"/>
              </a:spcAft>
              <a:buNone/>
            </a:pPr>
            <a:r>
              <a:rPr lang="en-AU">
                <a:solidFill>
                  <a:srgbClr val="0E0E0E"/>
                </a:solidFill>
                <a:latin typeface="Times New Roman"/>
                <a:ea typeface="Times New Roman"/>
                <a:cs typeface="Times New Roman"/>
                <a:sym typeface="Times New Roman"/>
              </a:rPr>
              <a:t>	3.	</a:t>
            </a:r>
            <a:r>
              <a:rPr b="1" lang="en-AU">
                <a:solidFill>
                  <a:srgbClr val="0E0E0E"/>
                </a:solidFill>
              </a:rPr>
              <a:t>Restock Items</a:t>
            </a:r>
            <a:r>
              <a:rPr lang="en-AU">
                <a:solidFill>
                  <a:srgbClr val="0E0E0E"/>
                </a:solidFill>
              </a:rPr>
              <a:t>: Implement a function that automatically </a:t>
            </a:r>
            <a:r>
              <a:rPr lang="en-AU">
                <a:solidFill>
                  <a:srgbClr val="0E0E0E"/>
                </a:solidFill>
                <a:highlight>
                  <a:srgbClr val="FF9900"/>
                </a:highlight>
              </a:rPr>
              <a:t>restocks items</a:t>
            </a:r>
            <a:r>
              <a:rPr lang="en-AU">
                <a:solidFill>
                  <a:srgbClr val="0E0E0E"/>
                </a:solidFill>
              </a:rPr>
              <a:t> when the </a:t>
            </a:r>
            <a:r>
              <a:rPr lang="en-AU">
                <a:solidFill>
                  <a:srgbClr val="0E0E0E"/>
                </a:solidFill>
                <a:highlight>
                  <a:srgbClr val="FF9900"/>
                </a:highlight>
              </a:rPr>
              <a:t>stock quantity falls below the restock threshold (10 units).</a:t>
            </a:r>
            <a:endParaRPr>
              <a:solidFill>
                <a:srgbClr val="0E0E0E"/>
              </a:solidFill>
              <a:highlight>
                <a:srgbClr val="FF9900"/>
              </a:highlight>
            </a:endParaRPr>
          </a:p>
          <a:p>
            <a:pPr indent="-203200" lvl="0" marL="203200" rtl="0" algn="l">
              <a:lnSpc>
                <a:spcPct val="115000"/>
              </a:lnSpc>
              <a:spcBef>
                <a:spcPts val="0"/>
              </a:spcBef>
              <a:spcAft>
                <a:spcPts val="0"/>
              </a:spcAft>
              <a:buNone/>
            </a:pPr>
            <a:r>
              <a:rPr lang="en-AU">
                <a:solidFill>
                  <a:srgbClr val="0E0E0E"/>
                </a:solidFill>
                <a:latin typeface="Times New Roman"/>
                <a:ea typeface="Times New Roman"/>
                <a:cs typeface="Times New Roman"/>
                <a:sym typeface="Times New Roman"/>
              </a:rPr>
              <a:t>	4.	</a:t>
            </a:r>
            <a:r>
              <a:rPr b="1" lang="en-AU">
                <a:solidFill>
                  <a:srgbClr val="0E0E0E"/>
                </a:solidFill>
              </a:rPr>
              <a:t>View Inventory</a:t>
            </a:r>
            <a:r>
              <a:rPr lang="en-AU">
                <a:solidFill>
                  <a:srgbClr val="0E0E0E"/>
                </a:solidFill>
              </a:rPr>
              <a:t>: Implement a function that </a:t>
            </a:r>
            <a:r>
              <a:rPr lang="en-AU">
                <a:solidFill>
                  <a:srgbClr val="0E0E0E"/>
                </a:solidFill>
                <a:highlight>
                  <a:srgbClr val="FF9900"/>
                </a:highlight>
              </a:rPr>
              <a:t>prints the current inventory </a:t>
            </a:r>
            <a:r>
              <a:rPr lang="en-AU">
                <a:solidFill>
                  <a:srgbClr val="0E0E0E"/>
                </a:solidFill>
              </a:rPr>
              <a:t>in a readable format, showing each item’s </a:t>
            </a:r>
            <a:r>
              <a:rPr lang="en-AU">
                <a:solidFill>
                  <a:srgbClr val="0E0E0E"/>
                </a:solidFill>
                <a:highlight>
                  <a:srgbClr val="FF9900"/>
                </a:highlight>
              </a:rPr>
              <a:t>name, price, stock quantity</a:t>
            </a:r>
            <a:r>
              <a:rPr lang="en-AU">
                <a:solidFill>
                  <a:srgbClr val="0E0E0E"/>
                </a:solidFill>
              </a:rPr>
              <a:t>, and whether it needs to be restocked.</a:t>
            </a:r>
            <a:endParaRPr>
              <a:solidFill>
                <a:srgbClr val="0E0E0E"/>
              </a:solidFill>
            </a:endParaRPr>
          </a:p>
        </p:txBody>
      </p:sp>
      <p:pic>
        <p:nvPicPr>
          <p:cNvPr id="183" name="Google Shape;183;g21c16eb8c65_0_0"/>
          <p:cNvPicPr preferRelativeResize="0"/>
          <p:nvPr/>
        </p:nvPicPr>
        <p:blipFill>
          <a:blip r:embed="rId6">
            <a:alphaModFix/>
          </a:blip>
          <a:stretch>
            <a:fillRect/>
          </a:stretch>
        </p:blipFill>
        <p:spPr>
          <a:xfrm>
            <a:off x="7067075" y="446398"/>
            <a:ext cx="5058076" cy="5504201"/>
          </a:xfrm>
          <a:prstGeom prst="rect">
            <a:avLst/>
          </a:prstGeom>
          <a:noFill/>
          <a:ln>
            <a:noFill/>
          </a:ln>
        </p:spPr>
      </p:pic>
      <p:sp>
        <p:nvSpPr>
          <p:cNvPr id="184" name="Google Shape;184;g21c16eb8c65_0_0"/>
          <p:cNvSpPr txBox="1"/>
          <p:nvPr/>
        </p:nvSpPr>
        <p:spPr>
          <a:xfrm>
            <a:off x="6770400" y="0"/>
            <a:ext cx="5421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AU" sz="1700">
                <a:solidFill>
                  <a:schemeClr val="dk1"/>
                </a:solidFill>
                <a:latin typeface="Calibri"/>
                <a:ea typeface="Calibri"/>
                <a:cs typeface="Calibri"/>
                <a:sym typeface="Calibri"/>
              </a:rPr>
              <a:t>Question form: </a:t>
            </a:r>
            <a:r>
              <a:rPr lang="en-AU" sz="1700" u="sng">
                <a:solidFill>
                  <a:schemeClr val="hlink"/>
                </a:solidFill>
                <a:hlinkClick r:id="rId7"/>
              </a:rPr>
              <a:t>https://tinyurl.com/PASS-Wk5-questions</a:t>
            </a:r>
            <a:endParaRPr sz="1700">
              <a:solidFill>
                <a:schemeClr val="dk1"/>
              </a:solidFill>
              <a:latin typeface="Calibri"/>
              <a:ea typeface="Calibri"/>
              <a:cs typeface="Calibri"/>
              <a:sym typeface="Calibri"/>
            </a:endParaRPr>
          </a:p>
        </p:txBody>
      </p:sp>
      <p:sp>
        <p:nvSpPr>
          <p:cNvPr id="185" name="Google Shape;185;g21c16eb8c65_0_0"/>
          <p:cNvSpPr txBox="1"/>
          <p:nvPr/>
        </p:nvSpPr>
        <p:spPr>
          <a:xfrm>
            <a:off x="306050" y="5079600"/>
            <a:ext cx="58041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AU" sz="2000">
                <a:solidFill>
                  <a:schemeClr val="dk1"/>
                </a:solidFill>
                <a:latin typeface="Calibri"/>
                <a:ea typeface="Calibri"/>
                <a:cs typeface="Calibri"/>
                <a:sym typeface="Calibri"/>
              </a:rPr>
              <a:t>Base code</a:t>
            </a:r>
            <a:r>
              <a:rPr lang="en-AU" sz="1800">
                <a:solidFill>
                  <a:schemeClr val="dk1"/>
                </a:solidFill>
                <a:latin typeface="Calibri"/>
                <a:ea typeface="Calibri"/>
                <a:cs typeface="Calibri"/>
                <a:sym typeface="Calibri"/>
              </a:rPr>
              <a:t>:</a:t>
            </a:r>
            <a:r>
              <a:rPr lang="en-AU" sz="1800">
                <a:solidFill>
                  <a:schemeClr val="dk1"/>
                </a:solidFill>
                <a:latin typeface="Calibri"/>
                <a:ea typeface="Calibri"/>
                <a:cs typeface="Calibri"/>
                <a:sym typeface="Calibri"/>
              </a:rPr>
              <a:t> </a:t>
            </a:r>
            <a:r>
              <a:rPr b="1" lang="en-AU" sz="1800" u="sng">
                <a:solidFill>
                  <a:schemeClr val="hlink"/>
                </a:solidFill>
                <a:latin typeface="Nunito"/>
                <a:ea typeface="Nunito"/>
                <a:cs typeface="Nunito"/>
                <a:sym typeface="Nunito"/>
                <a:hlinkClick r:id="rId8"/>
              </a:rPr>
              <a:t>https://tinyurl.com/FIT9136-PASS</a:t>
            </a:r>
            <a:r>
              <a:rPr lang="en-AU" sz="1800">
                <a:solidFill>
                  <a:schemeClr val="dk1"/>
                </a:solidFill>
                <a:latin typeface="Calibri"/>
                <a:ea typeface="Calibri"/>
                <a:cs typeface="Calibri"/>
                <a:sym typeface="Calibri"/>
              </a:rPr>
              <a:t> /Week5/practise_questions/dictionary_queston.py</a:t>
            </a:r>
            <a:endParaRPr sz="18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9" name="Shape 189"/>
        <p:cNvGrpSpPr/>
        <p:nvPr/>
      </p:nvGrpSpPr>
      <p:grpSpPr>
        <a:xfrm>
          <a:off x="0" y="0"/>
          <a:ext cx="0" cy="0"/>
          <a:chOff x="0" y="0"/>
          <a:chExt cx="0" cy="0"/>
        </a:xfrm>
      </p:grpSpPr>
      <p:pic>
        <p:nvPicPr>
          <p:cNvPr id="190" name="Google Shape;190;g27fb2c89577_0_20"/>
          <p:cNvPicPr preferRelativeResize="0"/>
          <p:nvPr/>
        </p:nvPicPr>
        <p:blipFill rotWithShape="1">
          <a:blip r:embed="rId4">
            <a:alphaModFix/>
          </a:blip>
          <a:srcRect b="44137" l="0" r="0" t="44137"/>
          <a:stretch/>
        </p:blipFill>
        <p:spPr>
          <a:xfrm>
            <a:off x="0" y="5962650"/>
            <a:ext cx="12192000" cy="895351"/>
          </a:xfrm>
          <a:prstGeom prst="rect">
            <a:avLst/>
          </a:prstGeom>
          <a:noFill/>
          <a:ln>
            <a:noFill/>
          </a:ln>
        </p:spPr>
      </p:pic>
      <p:sp>
        <p:nvSpPr>
          <p:cNvPr id="191" name="Google Shape;191;g27fb2c89577_0_20"/>
          <p:cNvSpPr txBox="1"/>
          <p:nvPr/>
        </p:nvSpPr>
        <p:spPr>
          <a:xfrm>
            <a:off x="306050" y="326300"/>
            <a:ext cx="10573500" cy="737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200"/>
              <a:buFont typeface="Arial"/>
              <a:buNone/>
            </a:pPr>
            <a:r>
              <a:rPr b="1" i="0" lang="en-AU" sz="4200" u="none" cap="none" strike="noStrike">
                <a:solidFill>
                  <a:schemeClr val="dk1"/>
                </a:solidFill>
                <a:latin typeface="Arial Narrow"/>
                <a:ea typeface="Arial Narrow"/>
                <a:cs typeface="Arial Narrow"/>
                <a:sym typeface="Arial Narrow"/>
              </a:rPr>
              <a:t>Revision 2 - </a:t>
            </a:r>
            <a:r>
              <a:rPr b="1" lang="en-AU" sz="4200">
                <a:solidFill>
                  <a:schemeClr val="dk1"/>
                </a:solidFill>
                <a:latin typeface="Arial Narrow"/>
                <a:ea typeface="Arial Narrow"/>
                <a:cs typeface="Arial Narrow"/>
                <a:sym typeface="Arial Narrow"/>
              </a:rPr>
              <a:t>S</a:t>
            </a:r>
            <a:r>
              <a:rPr b="1" i="0" lang="en-AU" sz="4200" u="none" cap="none" strike="noStrike">
                <a:solidFill>
                  <a:schemeClr val="dk1"/>
                </a:solidFill>
                <a:latin typeface="Arial Narrow"/>
                <a:ea typeface="Arial Narrow"/>
                <a:cs typeface="Arial Narrow"/>
                <a:sym typeface="Arial Narrow"/>
              </a:rPr>
              <a:t>olution </a:t>
            </a:r>
            <a:r>
              <a:rPr b="1" lang="en-AU" sz="4200">
                <a:solidFill>
                  <a:schemeClr val="dk1"/>
                </a:solidFill>
                <a:latin typeface="Arial Narrow"/>
                <a:ea typeface="Arial Narrow"/>
                <a:cs typeface="Arial Narrow"/>
                <a:sym typeface="Arial Narrow"/>
              </a:rPr>
              <a:t>(Item selling)</a:t>
            </a:r>
            <a:endParaRPr b="1" i="0" sz="4200" u="none" cap="none" strike="noStrike">
              <a:solidFill>
                <a:srgbClr val="000000"/>
              </a:solidFill>
              <a:latin typeface="Arial Narrow"/>
              <a:ea typeface="Arial Narrow"/>
              <a:cs typeface="Arial Narrow"/>
              <a:sym typeface="Arial Narrow"/>
            </a:endParaRPr>
          </a:p>
        </p:txBody>
      </p:sp>
      <p:pic>
        <p:nvPicPr>
          <p:cNvPr id="192" name="Google Shape;192;g27fb2c89577_0_20"/>
          <p:cNvPicPr preferRelativeResize="0"/>
          <p:nvPr/>
        </p:nvPicPr>
        <p:blipFill rotWithShape="1">
          <a:blip r:embed="rId5">
            <a:alphaModFix/>
          </a:blip>
          <a:srcRect b="0" l="0" r="0" t="0"/>
          <a:stretch/>
        </p:blipFill>
        <p:spPr>
          <a:xfrm>
            <a:off x="306059" y="6304100"/>
            <a:ext cx="1247824" cy="363075"/>
          </a:xfrm>
          <a:prstGeom prst="rect">
            <a:avLst/>
          </a:prstGeom>
          <a:noFill/>
          <a:ln>
            <a:noFill/>
          </a:ln>
        </p:spPr>
      </p:pic>
      <p:sp>
        <p:nvSpPr>
          <p:cNvPr id="193" name="Google Shape;193;g27fb2c89577_0_20"/>
          <p:cNvSpPr txBox="1"/>
          <p:nvPr/>
        </p:nvSpPr>
        <p:spPr>
          <a:xfrm>
            <a:off x="306050" y="1164950"/>
            <a:ext cx="5916000" cy="121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AU" sz="1500">
                <a:solidFill>
                  <a:srgbClr val="0E0E0E"/>
                </a:solidFill>
              </a:rPr>
              <a:t>You are tasked with creating an </a:t>
            </a:r>
            <a:r>
              <a:rPr lang="en-AU" sz="1500">
                <a:solidFill>
                  <a:srgbClr val="0E0E0E"/>
                </a:solidFill>
                <a:highlight>
                  <a:srgbClr val="FF9900"/>
                </a:highlight>
              </a:rPr>
              <a:t>inventory management system</a:t>
            </a:r>
            <a:r>
              <a:rPr lang="en-AU" sz="1500">
                <a:solidFill>
                  <a:srgbClr val="0E0E0E"/>
                </a:solidFill>
              </a:rPr>
              <a:t> for a small electronics store. The store sells various items like laptops, phones, and accessories. The store needs a system to </a:t>
            </a:r>
            <a:r>
              <a:rPr lang="en-AU" sz="1500">
                <a:solidFill>
                  <a:srgbClr val="0E0E0E"/>
                </a:solidFill>
                <a:highlight>
                  <a:srgbClr val="FF9900"/>
                </a:highlight>
              </a:rPr>
              <a:t>keep track of inventory levels</a:t>
            </a:r>
            <a:r>
              <a:rPr lang="en-AU" sz="1500">
                <a:solidFill>
                  <a:srgbClr val="0E0E0E"/>
                </a:solidFill>
              </a:rPr>
              <a:t>, </a:t>
            </a:r>
            <a:r>
              <a:rPr lang="en-AU" sz="1500">
                <a:solidFill>
                  <a:srgbClr val="0E0E0E"/>
                </a:solidFill>
                <a:highlight>
                  <a:srgbClr val="FF9900"/>
                </a:highlight>
              </a:rPr>
              <a:t>manage sales</a:t>
            </a:r>
            <a:r>
              <a:rPr lang="en-AU" sz="1500">
                <a:solidFill>
                  <a:srgbClr val="0E0E0E"/>
                </a:solidFill>
              </a:rPr>
              <a:t>, and </a:t>
            </a:r>
            <a:r>
              <a:rPr lang="en-AU" sz="1500">
                <a:solidFill>
                  <a:srgbClr val="0E0E0E"/>
                </a:solidFill>
                <a:highlight>
                  <a:srgbClr val="FF9900"/>
                </a:highlight>
              </a:rPr>
              <a:t>restock items</a:t>
            </a:r>
            <a:r>
              <a:rPr lang="en-AU" sz="1500">
                <a:solidFill>
                  <a:srgbClr val="0E0E0E"/>
                </a:solidFill>
              </a:rPr>
              <a:t> when needed.</a:t>
            </a:r>
            <a:endParaRPr/>
          </a:p>
        </p:txBody>
      </p:sp>
      <p:sp>
        <p:nvSpPr>
          <p:cNvPr id="194" name="Google Shape;194;g27fb2c89577_0_20"/>
          <p:cNvSpPr txBox="1"/>
          <p:nvPr/>
        </p:nvSpPr>
        <p:spPr>
          <a:xfrm>
            <a:off x="306050" y="2522375"/>
            <a:ext cx="5703300" cy="9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AU" sz="1500">
                <a:solidFill>
                  <a:srgbClr val="0E0E0E"/>
                </a:solidFill>
              </a:rPr>
              <a:t>Sell Items</a:t>
            </a:r>
            <a:r>
              <a:rPr lang="en-AU" sz="1500">
                <a:solidFill>
                  <a:srgbClr val="0E0E0E"/>
                </a:solidFill>
              </a:rPr>
              <a:t>: Implement a function that allows the store to </a:t>
            </a:r>
            <a:r>
              <a:rPr lang="en-AU" sz="1500">
                <a:solidFill>
                  <a:srgbClr val="0E0E0E"/>
                </a:solidFill>
                <a:highlight>
                  <a:srgbClr val="FF9900"/>
                </a:highlight>
              </a:rPr>
              <a:t>sell an item</a:t>
            </a:r>
            <a:r>
              <a:rPr lang="en-AU" sz="1500">
                <a:solidFill>
                  <a:srgbClr val="0E0E0E"/>
                </a:solidFill>
              </a:rPr>
              <a:t>. The function should </a:t>
            </a:r>
            <a:r>
              <a:rPr lang="en-AU" sz="1500">
                <a:solidFill>
                  <a:srgbClr val="0E0E0E"/>
                </a:solidFill>
                <a:highlight>
                  <a:srgbClr val="FF9900"/>
                </a:highlight>
              </a:rPr>
              <a:t>update the stock quantity,</a:t>
            </a:r>
            <a:r>
              <a:rPr lang="en-AU" sz="1500">
                <a:solidFill>
                  <a:srgbClr val="0E0E0E"/>
                </a:solidFill>
              </a:rPr>
              <a:t> calculate the </a:t>
            </a:r>
            <a:r>
              <a:rPr lang="en-AU" sz="1500">
                <a:solidFill>
                  <a:srgbClr val="0E0E0E"/>
                </a:solidFill>
                <a:highlight>
                  <a:srgbClr val="FF9900"/>
                </a:highlight>
              </a:rPr>
              <a:t>total sale price</a:t>
            </a:r>
            <a:r>
              <a:rPr lang="en-AU" sz="1500">
                <a:solidFill>
                  <a:srgbClr val="0E0E0E"/>
                </a:solidFill>
              </a:rPr>
              <a:t>, and </a:t>
            </a:r>
            <a:r>
              <a:rPr lang="en-AU" sz="1500">
                <a:solidFill>
                  <a:srgbClr val="0E0E0E"/>
                </a:solidFill>
                <a:highlight>
                  <a:srgbClr val="FF9900"/>
                </a:highlight>
              </a:rPr>
              <a:t>check if the item needs to be restocked</a:t>
            </a:r>
            <a:r>
              <a:rPr lang="en-AU" sz="1500">
                <a:solidFill>
                  <a:srgbClr val="0E0E0E"/>
                </a:solidFill>
              </a:rPr>
              <a:t>.</a:t>
            </a:r>
            <a:endParaRPr/>
          </a:p>
        </p:txBody>
      </p:sp>
      <p:pic>
        <p:nvPicPr>
          <p:cNvPr id="195" name="Google Shape;195;g27fb2c89577_0_20"/>
          <p:cNvPicPr preferRelativeResize="0"/>
          <p:nvPr/>
        </p:nvPicPr>
        <p:blipFill>
          <a:blip r:embed="rId6">
            <a:alphaModFix/>
          </a:blip>
          <a:stretch>
            <a:fillRect/>
          </a:stretch>
        </p:blipFill>
        <p:spPr>
          <a:xfrm>
            <a:off x="389225" y="3668188"/>
            <a:ext cx="5356601" cy="1165300"/>
          </a:xfrm>
          <a:prstGeom prst="rect">
            <a:avLst/>
          </a:prstGeom>
          <a:noFill/>
          <a:ln>
            <a:noFill/>
          </a:ln>
        </p:spPr>
      </p:pic>
      <p:pic>
        <p:nvPicPr>
          <p:cNvPr id="196" name="Google Shape;196;g27fb2c89577_0_20"/>
          <p:cNvPicPr preferRelativeResize="0"/>
          <p:nvPr/>
        </p:nvPicPr>
        <p:blipFill>
          <a:blip r:embed="rId7">
            <a:alphaModFix/>
          </a:blip>
          <a:stretch>
            <a:fillRect/>
          </a:stretch>
        </p:blipFill>
        <p:spPr>
          <a:xfrm>
            <a:off x="6205075" y="1286500"/>
            <a:ext cx="5915999" cy="3589268"/>
          </a:xfrm>
          <a:prstGeom prst="rect">
            <a:avLst/>
          </a:prstGeom>
          <a:noFill/>
          <a:ln>
            <a:noFill/>
          </a:ln>
        </p:spPr>
      </p:pic>
      <p:sp>
        <p:nvSpPr>
          <p:cNvPr id="197" name="Google Shape;197;g27fb2c89577_0_20"/>
          <p:cNvSpPr txBox="1"/>
          <p:nvPr/>
        </p:nvSpPr>
        <p:spPr>
          <a:xfrm>
            <a:off x="6770400" y="0"/>
            <a:ext cx="5421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AU" sz="1700">
                <a:solidFill>
                  <a:schemeClr val="dk1"/>
                </a:solidFill>
                <a:latin typeface="Calibri"/>
                <a:ea typeface="Calibri"/>
                <a:cs typeface="Calibri"/>
                <a:sym typeface="Calibri"/>
              </a:rPr>
              <a:t>Question form: </a:t>
            </a:r>
            <a:r>
              <a:rPr lang="en-AU" sz="1700" u="sng">
                <a:solidFill>
                  <a:schemeClr val="hlink"/>
                </a:solidFill>
                <a:hlinkClick r:id="rId8"/>
              </a:rPr>
              <a:t>https://tinyurl.com/PASS-Wk5-questions</a:t>
            </a:r>
            <a:endParaRPr sz="17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